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4"/>
  </p:sldMasterIdLst>
  <p:notesMasterIdLst>
    <p:notesMasterId r:id="rId37"/>
  </p:notesMasterIdLst>
  <p:sldIdLst>
    <p:sldId id="271" r:id="rId5"/>
    <p:sldId id="257" r:id="rId6"/>
    <p:sldId id="258" r:id="rId7"/>
    <p:sldId id="263" r:id="rId8"/>
    <p:sldId id="3198" r:id="rId9"/>
    <p:sldId id="260" r:id="rId10"/>
    <p:sldId id="261" r:id="rId11"/>
    <p:sldId id="3197" r:id="rId12"/>
    <p:sldId id="264" r:id="rId13"/>
    <p:sldId id="265" r:id="rId14"/>
    <p:sldId id="266" r:id="rId15"/>
    <p:sldId id="3189" r:id="rId16"/>
    <p:sldId id="268" r:id="rId17"/>
    <p:sldId id="269" r:id="rId18"/>
    <p:sldId id="270" r:id="rId19"/>
    <p:sldId id="3184" r:id="rId20"/>
    <p:sldId id="3180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3192" r:id="rId30"/>
    <p:sldId id="3193" r:id="rId31"/>
    <p:sldId id="3194" r:id="rId32"/>
    <p:sldId id="3195" r:id="rId33"/>
    <p:sldId id="3190" r:id="rId34"/>
    <p:sldId id="3196" r:id="rId35"/>
    <p:sldId id="282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B34E"/>
    <a:srgbClr val="000F2D"/>
    <a:srgbClr val="000D2A"/>
    <a:srgbClr val="000B25"/>
    <a:srgbClr val="001134"/>
    <a:srgbClr val="001539"/>
    <a:srgbClr val="01183D"/>
    <a:srgbClr val="021C42"/>
    <a:srgbClr val="000D29"/>
    <a:srgbClr val="4EC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262681-7274-92FE-04D6-7C21DD012C4C}" v="1" dt="2024-09-18T17:16:34.8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oan" userId="S::tdoan@pmcsllc.com::60af8168-c65b-44ed-9432-640244950cf6" providerId="AD" clId="Web-{AD262681-7274-92FE-04D6-7C21DD012C4C}"/>
    <pc:docChg chg="modSld">
      <pc:chgData name="Thu Doan" userId="S::tdoan@pmcsllc.com::60af8168-c65b-44ed-9432-640244950cf6" providerId="AD" clId="Web-{AD262681-7274-92FE-04D6-7C21DD012C4C}" dt="2024-09-18T17:16:34.812" v="0" actId="20577"/>
      <pc:docMkLst>
        <pc:docMk/>
      </pc:docMkLst>
      <pc:sldChg chg="modSp">
        <pc:chgData name="Thu Doan" userId="S::tdoan@pmcsllc.com::60af8168-c65b-44ed-9432-640244950cf6" providerId="AD" clId="Web-{AD262681-7274-92FE-04D6-7C21DD012C4C}" dt="2024-09-18T17:16:34.812" v="0" actId="20577"/>
        <pc:sldMkLst>
          <pc:docMk/>
          <pc:sldMk cId="2705844181" sldId="3190"/>
        </pc:sldMkLst>
        <pc:spChg chg="mod">
          <ac:chgData name="Thu Doan" userId="S::tdoan@pmcsllc.com::60af8168-c65b-44ed-9432-640244950cf6" providerId="AD" clId="Web-{AD262681-7274-92FE-04D6-7C21DD012C4C}" dt="2024-09-18T17:16:34.812" v="0" actId="20577"/>
          <ac:spMkLst>
            <pc:docMk/>
            <pc:sldMk cId="2705844181" sldId="3190"/>
            <ac:spMk id="20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D234A-F650-EE47-9C4E-2FB356B1B30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85CA0-A023-0443-9770-E1923430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98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>
                <a:solidFill>
                  <a:schemeClr val="bg1"/>
                </a:solidFill>
              </a:rPr>
              <a:t>The Division of Graduate Education (DGE) advocates for innovative, inclusive, high quality graduate education in the STEM (Science, Technology, Engineering, and Mathematics) fields.  </a:t>
            </a:r>
          </a:p>
          <a:p>
            <a:pPr algn="just"/>
            <a:r>
              <a:rPr lang="en-US">
                <a:solidFill>
                  <a:schemeClr val="bg1"/>
                </a:solidFill>
              </a:rPr>
              <a:t>DGE manages innovative cross-Foundation programs that directly or indirectly support U.S. citizens and permanent residents in their quest to become the leading scientists and engineers of the future.  </a:t>
            </a:r>
          </a:p>
          <a:p>
            <a:pPr algn="just"/>
            <a:r>
              <a:rPr lang="en-US">
                <a:solidFill>
                  <a:schemeClr val="bg1"/>
                </a:solidFill>
              </a:rPr>
              <a:t>To better inform its programs, DGE supports research and other activities that will generate exciting new ideas for the graduate education of the future.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85CA0-A023-0443-9770-E1923430D1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08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6" name="Google Shape;22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8" name="Google Shape;23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0" name="Google Shape;25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9" name="Google Shape;25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8" name="Google Shape;27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8" name="Google Shape;28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" name="Google Shape;31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Google Shape;32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5" name="Google Shape;325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7" name="Google Shape;33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8" name="Google Shape;338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9" name="Google Shape;35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0" name="Google Shape;36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0" name="Google Shape;37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9" name="Google Shape;37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8" name="Google Shape;38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7" name="Google Shape;39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158784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31</a:t>
            </a:fld>
            <a:endParaRPr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195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057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6" name="Google Shape;21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</a:p>
        </p:txBody>
      </p:sp>
    </p:spTree>
    <p:extLst>
      <p:ext uri="{BB962C8B-B14F-4D97-AF65-F5344CB8AC3E}">
        <p14:creationId xmlns:p14="http://schemas.microsoft.com/office/powerpoint/2010/main" val="131978864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</a:p>
        </p:txBody>
      </p:sp>
    </p:spTree>
    <p:extLst>
      <p:ext uri="{BB962C8B-B14F-4D97-AF65-F5344CB8AC3E}">
        <p14:creationId xmlns:p14="http://schemas.microsoft.com/office/powerpoint/2010/main" val="161338564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</a:p>
        </p:txBody>
      </p:sp>
    </p:spTree>
    <p:extLst>
      <p:ext uri="{BB962C8B-B14F-4D97-AF65-F5344CB8AC3E}">
        <p14:creationId xmlns:p14="http://schemas.microsoft.com/office/powerpoint/2010/main" val="292413266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@@T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calendar&#10;&#10;Description automatically generated with medium confidence">
            <a:extLst>
              <a:ext uri="{FF2B5EF4-FFF2-40B4-BE49-F238E27FC236}">
                <a16:creationId xmlns:a16="http://schemas.microsoft.com/office/drawing/2014/main" id="{0569E205-178E-1C88-8C28-10D7E1CB9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9195E8-13BF-BE94-6963-AFF1FF909BA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089078" y="4169252"/>
            <a:ext cx="4864460" cy="27699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000" b="1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PRESENTER’S NAME INSERT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E9E10D7-3AC8-AF48-6186-E3D46409725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89077" y="4520281"/>
            <a:ext cx="4864461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PRESENTER’S TITLE INSERT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9B55513-A69B-E557-B5A8-85D9F4C2D93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89078" y="4821399"/>
            <a:ext cx="4864460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kern="1000" cap="none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MM/DD/YYYY INSERT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DAB813-4385-60AC-E5A8-F44D54215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9077" y="1931527"/>
            <a:ext cx="4514358" cy="1898914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4800" b="1" i="0" baseline="0">
                <a:solidFill>
                  <a:srgbClr val="DDF1F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Title of the Presentation Insert Here</a:t>
            </a:r>
          </a:p>
        </p:txBody>
      </p:sp>
    </p:spTree>
    <p:extLst>
      <p:ext uri="{BB962C8B-B14F-4D97-AF65-F5344CB8AC3E}">
        <p14:creationId xmlns:p14="http://schemas.microsoft.com/office/powerpoint/2010/main" val="194452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DCF6E-2AA9-C69D-8078-C973982B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257" y="273053"/>
            <a:ext cx="6593264" cy="1159821"/>
          </a:xfrm>
        </p:spPr>
        <p:txBody>
          <a:bodyPr/>
          <a:lstStyle>
            <a:lvl1pPr algn="r">
              <a:defRPr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BE4CBB-5D4A-2D8E-81FC-8595BD4893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AAE79A-1F41-8D52-DC36-FBDC12D0AA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181" y="1762125"/>
            <a:ext cx="11006340" cy="3667125"/>
          </a:xfrm>
          <a:solidFill>
            <a:schemeClr val="dk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74320" tIns="182880" rIns="274320" bIns="182880" anchor="ctr"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3755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calendar&#10;&#10;Description automatically generated with medium confidence">
            <a:extLst>
              <a:ext uri="{FF2B5EF4-FFF2-40B4-BE49-F238E27FC236}">
                <a16:creationId xmlns:a16="http://schemas.microsoft.com/office/drawing/2014/main" id="{0569E205-178E-1C88-8C28-10D7E1CB9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9195E8-13BF-BE94-6963-AFF1FF909BA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089078" y="4169252"/>
            <a:ext cx="4864460" cy="27699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000" b="1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PRESENTER’S NAME INSERT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E9E10D7-3AC8-AF48-6186-E3D46409725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89077" y="4520281"/>
            <a:ext cx="4864461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PRESENTER’S TITLE INSERT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9B55513-A69B-E557-B5A8-85D9F4C2D93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89078" y="4821399"/>
            <a:ext cx="4864460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kern="1000" cap="none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MM/DD/YYYY INSERT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DAB813-4385-60AC-E5A8-F44D54215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9077" y="1931527"/>
            <a:ext cx="4514358" cy="1898914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4800" b="1" i="0" baseline="0">
                <a:solidFill>
                  <a:srgbClr val="DDF1F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Title of the Presentation Insert Here</a:t>
            </a:r>
          </a:p>
        </p:txBody>
      </p:sp>
      <p:sp>
        <p:nvSpPr>
          <p:cNvPr id="2" name="hcSlideMaster.Title SlideHeader">
            <a:extLst>
              <a:ext uri="{FF2B5EF4-FFF2-40B4-BE49-F238E27FC236}">
                <a16:creationId xmlns:a16="http://schemas.microsoft.com/office/drawing/2014/main" id="{FC68C840-FD5B-AEFE-1219-700468DD8BEE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39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37BB-A2E1-7134-BF13-348D98A7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951" y="273053"/>
            <a:ext cx="6726570" cy="11315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666E39-D710-25A8-0200-F449783EFA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79D6064-10D9-C31A-0835-B34F097BD4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181" y="1762125"/>
            <a:ext cx="11006340" cy="3667125"/>
          </a:xfrm>
          <a:solidFill>
            <a:schemeClr val="dk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0410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DCF6E-2AA9-C69D-8078-C973982B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257" y="273053"/>
            <a:ext cx="6593264" cy="1159821"/>
          </a:xfrm>
        </p:spPr>
        <p:txBody>
          <a:bodyPr/>
          <a:lstStyle>
            <a:lvl1pPr algn="r">
              <a:defRPr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BE4CBB-5D4A-2D8E-81FC-8595BD4893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AAE79A-1F41-8D52-DC36-FBDC12D0AA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181" y="1762125"/>
            <a:ext cx="11006340" cy="3703727"/>
          </a:xfrm>
          <a:solidFill>
            <a:schemeClr val="dk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defRPr sz="2400" b="0">
                <a:solidFill>
                  <a:srgbClr val="0070C0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029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37BB-A2E1-7134-BF13-348D98A7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951" y="273053"/>
            <a:ext cx="6726570" cy="1131541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666E39-D710-25A8-0200-F449783EFA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79D6064-10D9-C31A-0835-B34F097BD4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181" y="1762125"/>
            <a:ext cx="11006340" cy="3796194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buNone/>
              <a:defRPr sz="2400" b="0">
                <a:solidFill>
                  <a:srgbClr val="002060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7140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69E205-178E-1C88-8C28-10D7E1CB9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9195E8-13BF-BE94-6963-AFF1FF909BA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089078" y="4169252"/>
            <a:ext cx="4864460" cy="27699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000" b="1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PRESENTER’S NAME INSERT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E9E10D7-3AC8-AF48-6186-E3D46409725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89077" y="4520281"/>
            <a:ext cx="4864461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kern="1000" cap="all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PRESENTER’S TITLE INSERT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9B55513-A69B-E557-B5A8-85D9F4C2D93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89078" y="4821399"/>
            <a:ext cx="4864460" cy="2146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kern="1000" cap="none" spc="300" baseline="0">
                <a:solidFill>
                  <a:srgbClr val="DDF1F7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MM/DD/YYYY INSERT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DAB813-4385-60AC-E5A8-F44D54215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9077" y="1931527"/>
            <a:ext cx="4514358" cy="1898914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4800" b="1" i="0" baseline="0">
                <a:solidFill>
                  <a:srgbClr val="DDF1F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Title of the Presentation Insert Here</a:t>
            </a:r>
          </a:p>
        </p:txBody>
      </p:sp>
      <p:sp>
        <p:nvSpPr>
          <p:cNvPr id="2" name="hcSlideMaster.Title Slide without PicturesHeader">
            <a:extLst>
              <a:ext uri="{FF2B5EF4-FFF2-40B4-BE49-F238E27FC236}">
                <a16:creationId xmlns:a16="http://schemas.microsoft.com/office/drawing/2014/main" id="{CFCFC1D5-B862-8058-0486-EEEB9BC4E920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56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25A1BF7-95F8-B597-7DAA-FC6804929F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416243-3171-8976-9CB3-6F6B347EA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474"/>
            <a:ext cx="10515600" cy="579883"/>
          </a:xfrm>
        </p:spPr>
        <p:txBody>
          <a:bodyPr>
            <a:normAutofit/>
          </a:bodyPr>
          <a:lstStyle>
            <a:lvl1pPr>
              <a:defRPr sz="3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511B0-E5A2-20C0-ECCB-2025265A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3453"/>
            <a:ext cx="10515600" cy="31904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23F-2F86-F6D2-B8C3-40B0A82B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9321" y="62198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spc="-15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</a:p>
        </p:txBody>
      </p:sp>
      <p:sp>
        <p:nvSpPr>
          <p:cNvPr id="4" name="hcSlideMaster.Title and ContentHeader">
            <a:extLst>
              <a:ext uri="{FF2B5EF4-FFF2-40B4-BE49-F238E27FC236}">
                <a16:creationId xmlns:a16="http://schemas.microsoft.com/office/drawing/2014/main" id="{4763D415-1A6B-8061-2778-E32B1A4A83BA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77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</a:p>
        </p:txBody>
      </p:sp>
      <p:pic>
        <p:nvPicPr>
          <p:cNvPr id="7" name="Content Placeholder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E504B67-71B7-EEEE-8A4E-1AC9A6988B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cSlideMaster.Title and ContentHeader">
            <a:extLst>
              <a:ext uri="{FF2B5EF4-FFF2-40B4-BE49-F238E27FC236}">
                <a16:creationId xmlns:a16="http://schemas.microsoft.com/office/drawing/2014/main" id="{334B805E-94B1-5A0A-C493-983EBFEB17C6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93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A2E66DA2-3E47-F552-E6D7-C85C9B3DEE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416243-3171-8976-9CB3-6F6B347EA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5916"/>
            <a:ext cx="10515600" cy="579883"/>
          </a:xfrm>
        </p:spPr>
        <p:txBody>
          <a:bodyPr>
            <a:normAutofit/>
          </a:bodyPr>
          <a:lstStyle>
            <a:lvl1pPr>
              <a:defRPr sz="3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511B0-E5A2-20C0-ECCB-2025265A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0559"/>
            <a:ext cx="10515600" cy="2288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23F-2F86-F6D2-B8C3-40B0A82B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9321" y="62198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spc="-15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</a:p>
        </p:txBody>
      </p:sp>
      <p:sp>
        <p:nvSpPr>
          <p:cNvPr id="4" name="hcSlideMaster.1_Title and ContentHeader">
            <a:extLst>
              <a:ext uri="{FF2B5EF4-FFF2-40B4-BE49-F238E27FC236}">
                <a16:creationId xmlns:a16="http://schemas.microsoft.com/office/drawing/2014/main" id="{ED47158E-DFB3-4405-09AB-209727D853F6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76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DF00BED9-3220-DE53-FD25-911E42BC54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416243-3171-8976-9CB3-6F6B347EA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474"/>
            <a:ext cx="10515600" cy="579883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DDF1F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23F-2F86-F6D2-B8C3-40B0A82B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9321" y="621982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spc="-15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A60A8E-C0F7-D74A-1CDD-78AFD1C8A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3453"/>
            <a:ext cx="10515600" cy="3190460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pple Symbols" panose="02000000000000000000" pitchFamily="2" charset="-79"/>
              <a:buChar char="⎻"/>
              <a:defRPr sz="1800" baseline="0">
                <a:solidFill>
                  <a:srgbClr val="DDF1F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hcSlideMaster.2_Title and ContentHeader">
            <a:extLst>
              <a:ext uri="{FF2B5EF4-FFF2-40B4-BE49-F238E27FC236}">
                <a16:creationId xmlns:a16="http://schemas.microsoft.com/office/drawing/2014/main" id="{006853DE-3D14-4661-7F73-B60453AD3B76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04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</a:p>
        </p:txBody>
      </p:sp>
    </p:spTree>
    <p:extLst>
      <p:ext uri="{BB962C8B-B14F-4D97-AF65-F5344CB8AC3E}">
        <p14:creationId xmlns:p14="http://schemas.microsoft.com/office/powerpoint/2010/main" val="110627321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cSlideMaster.TWO_OBJECTSHeader">
            <a:extLst>
              <a:ext uri="{FF2B5EF4-FFF2-40B4-BE49-F238E27FC236}">
                <a16:creationId xmlns:a16="http://schemas.microsoft.com/office/drawing/2014/main" id="{D16B18B3-8E99-BD70-4923-D407A33814B0}"/>
              </a:ext>
            </a:extLst>
          </p:cNvPr>
          <p:cNvSpPr txBox="1"/>
          <p:nvPr userDrawn="1"/>
        </p:nvSpPr>
        <p:spPr>
          <a:xfrm>
            <a:off x="0" y="0"/>
            <a:ext cx="12192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2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</a:p>
        </p:txBody>
      </p:sp>
    </p:spTree>
    <p:extLst>
      <p:ext uri="{BB962C8B-B14F-4D97-AF65-F5344CB8AC3E}">
        <p14:creationId xmlns:p14="http://schemas.microsoft.com/office/powerpoint/2010/main" val="36897147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</a:p>
        </p:txBody>
      </p:sp>
    </p:spTree>
    <p:extLst>
      <p:ext uri="{BB962C8B-B14F-4D97-AF65-F5344CB8AC3E}">
        <p14:creationId xmlns:p14="http://schemas.microsoft.com/office/powerpoint/2010/main" val="162192144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hcSlideMaster.BLANKHeader">
            <a:extLst>
              <a:ext uri="{FF2B5EF4-FFF2-40B4-BE49-F238E27FC236}">
                <a16:creationId xmlns:a16="http://schemas.microsoft.com/office/drawing/2014/main" id="{B058AFFB-1508-B0B1-5AD7-261B87F14AAA}"/>
              </a:ext>
            </a:extLst>
          </p:cNvPr>
          <p:cNvSpPr txBox="1"/>
          <p:nvPr userDrawn="1"/>
        </p:nvSpPr>
        <p:spPr>
          <a:xfrm>
            <a:off x="0" y="0"/>
            <a:ext cx="12192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44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</a:p>
        </p:txBody>
      </p:sp>
    </p:spTree>
    <p:extLst>
      <p:ext uri="{BB962C8B-B14F-4D97-AF65-F5344CB8AC3E}">
        <p14:creationId xmlns:p14="http://schemas.microsoft.com/office/powerpoint/2010/main" val="196347998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</a:p>
        </p:txBody>
      </p:sp>
    </p:spTree>
    <p:extLst>
      <p:ext uri="{BB962C8B-B14F-4D97-AF65-F5344CB8AC3E}">
        <p14:creationId xmlns:p14="http://schemas.microsoft.com/office/powerpoint/2010/main" val="189186144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‹#›</a:t>
            </a:fld>
            <a:r>
              <a:rPr lang="en-US"/>
              <a:t>  ]</a:t>
            </a:r>
          </a:p>
        </p:txBody>
      </p:sp>
      <p:pic>
        <p:nvPicPr>
          <p:cNvPr id="7" name="Content Placeholder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58696F7-E152-DCB5-6021-C5551B0C378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5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649" r:id="rId14"/>
    <p:sldLayoutId id="2147483671" r:id="rId15"/>
    <p:sldLayoutId id="2147483672" r:id="rId16"/>
    <p:sldLayoutId id="2147483673" r:id="rId17"/>
    <p:sldLayoutId id="2147483662" r:id="rId18"/>
    <p:sldLayoutId id="2147483650" r:id="rId19"/>
    <p:sldLayoutId id="2147483660" r:id="rId20"/>
    <p:sldLayoutId id="2147483661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sfgrfp.org/" TargetMode="External"/><Relationship Id="rId5" Type="http://schemas.openxmlformats.org/officeDocument/2006/relationships/hyperlink" Target="http://www.nsf.gov/grfp" TargetMode="Externa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hyperlink" Target="http://www.nsfgrfp.org/reference_writer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sfgrfp.org/reviewers" TargetMode="External"/><Relationship Id="rId5" Type="http://schemas.openxmlformats.org/officeDocument/2006/relationships/hyperlink" Target="http://www.nsfgrfp.org/applicants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Slide16Footer">
            <a:extLst>
              <a:ext uri="{FF2B5EF4-FFF2-40B4-BE49-F238E27FC236}">
                <a16:creationId xmlns:a16="http://schemas.microsoft.com/office/drawing/2014/main" id="{B79FF3FD-DBC4-C483-90A8-7C7017F1C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537960"/>
            <a:ext cx="242374" cy="22313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850">
                <a:solidFill>
                  <a:srgbClr val="000000"/>
                </a:solidFill>
                <a:latin typeface="Microsoft Sans Serif" panose="020B0604020202020204" pitchFamily="34" charset="0"/>
              </a:rPr>
              <a:t>  </a:t>
            </a:r>
          </a:p>
        </p:txBody>
      </p:sp>
      <p:sp>
        <p:nvSpPr>
          <p:cNvPr id="6" name="Title 5" descr="Subject: Image of Division of Graduate Education (DGE), Graduate Research Fellowship Program (GRFP)">
            <a:extLst>
              <a:ext uri="{FF2B5EF4-FFF2-40B4-BE49-F238E27FC236}">
                <a16:creationId xmlns:a16="http://schemas.microsoft.com/office/drawing/2014/main" id="{66B8ACBF-E8DF-847A-C334-121094A3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69" y="1422444"/>
            <a:ext cx="4678189" cy="4181790"/>
          </a:xfrm>
          <a:solidFill>
            <a:schemeClr val="dk1">
              <a:alpha val="50000"/>
            </a:schemeClr>
          </a:solidFill>
          <a:ln w="28575">
            <a:solidFill>
              <a:srgbClr val="2F549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tabLst/>
              <a:defRPr/>
            </a:pPr>
            <a:r>
              <a:rPr lang="en-US" sz="3200">
                <a:solidFill>
                  <a:schemeClr val="bg1"/>
                </a:solidFill>
                <a:latin typeface="Open Sans" panose="020B0606030504020204"/>
              </a:rPr>
              <a:t>Division of Graduate Education</a:t>
            </a:r>
            <a:br>
              <a:rPr lang="en-US" sz="3200">
                <a:solidFill>
                  <a:schemeClr val="bg1"/>
                </a:solidFill>
                <a:latin typeface="Open Sans" panose="020B0606030504020204"/>
              </a:rPr>
            </a:br>
            <a:r>
              <a:rPr lang="en-US" sz="3200">
                <a:solidFill>
                  <a:schemeClr val="bg1"/>
                </a:solidFill>
                <a:latin typeface="Open Sans" panose="020B0606030504020204"/>
              </a:rPr>
              <a:t>  (DGE)</a:t>
            </a:r>
            <a:br>
              <a:rPr lang="en-US" sz="2400">
                <a:solidFill>
                  <a:schemeClr val="bg1"/>
                </a:solidFill>
                <a:latin typeface="Open Sans" panose="020B0606030504020204"/>
              </a:rPr>
            </a:br>
            <a:r>
              <a:rPr lang="en-US" sz="2400">
                <a:solidFill>
                  <a:schemeClr val="bg1"/>
                </a:solidFill>
                <a:latin typeface="Open Sans" panose="020B0606030504020204"/>
              </a:rPr>
              <a:t>  </a:t>
            </a:r>
            <a:br>
              <a:rPr lang="en-US" sz="2400">
                <a:solidFill>
                  <a:schemeClr val="bg1"/>
                </a:solidFill>
                <a:latin typeface="Open Sans" panose="020B0606030504020204"/>
              </a:rPr>
            </a:b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/>
                <a:ea typeface="Calibri"/>
                <a:cs typeface="Calibri"/>
                <a:sym typeface="Calibri"/>
              </a:rPr>
              <a:t>Graduate Research Fellowship Program (GRFP)</a:t>
            </a:r>
            <a:b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/>
                <a:ea typeface="Arial"/>
                <a:cs typeface="Arial"/>
                <a:sym typeface="Arial"/>
              </a:rPr>
            </a:b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/>
                <a:ea typeface="Calibri"/>
                <a:cs typeface="Calibri"/>
                <a:sym typeface="Calibri"/>
              </a:rPr>
              <a:t>NSFGRFP.org</a:t>
            </a:r>
            <a:endParaRPr lang="en-US" sz="2400" b="0" i="1">
              <a:solidFill>
                <a:schemeClr val="bg1"/>
              </a:solidFill>
              <a:latin typeface="Open Sans" panose="020B06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256786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"/>
          <p:cNvSpPr txBox="1">
            <a:spLocks noGrp="1"/>
          </p:cNvSpPr>
          <p:nvPr>
            <p:ph type="title"/>
          </p:nvPr>
        </p:nvSpPr>
        <p:spPr>
          <a:xfrm>
            <a:off x="4969257" y="118367"/>
            <a:ext cx="6943028" cy="1159821"/>
          </a:xfrm>
          <a:prstGeom prst="rect">
            <a:avLst/>
          </a:prstGeom>
          <a:noFill/>
          <a:ln w="12700"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indent="117475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sz="3200" b="1">
                <a:solidFill>
                  <a:srgbClr val="D3B34E"/>
                </a:solidFill>
                <a:latin typeface="Open Sans"/>
              </a:rPr>
              <a:t>GRFP Eligibility </a:t>
            </a:r>
            <a:r>
              <a:rPr lang="en-US" sz="3200" b="1">
                <a:latin typeface="Open Sans"/>
              </a:rPr>
              <a:t> </a:t>
            </a:r>
            <a:br>
              <a:rPr lang="en-US" sz="3200" b="1">
                <a:latin typeface="Open Sans"/>
              </a:rPr>
            </a:br>
            <a:r>
              <a:rPr lang="en-US" sz="3200" b="1">
                <a:latin typeface="Open Sans"/>
              </a:rPr>
              <a:t>NSF Solicitation 24-591</a:t>
            </a:r>
            <a:endParaRPr sz="3200" b="1">
              <a:latin typeface="Open Sans"/>
            </a:endParaRPr>
          </a:p>
        </p:txBody>
      </p:sp>
      <p:sp>
        <p:nvSpPr>
          <p:cNvPr id="231" name="Google Shape;231;p10"/>
          <p:cNvSpPr/>
          <p:nvPr/>
        </p:nvSpPr>
        <p:spPr>
          <a:xfrm>
            <a:off x="35717" y="1598975"/>
            <a:ext cx="4895817" cy="344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b="0" i="0" u="none" strike="noStrike" cap="none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U.S. citizens, nationals, and permanent residents </a:t>
            </a:r>
            <a:endParaRPr sz="1200" b="0" i="0" u="none" strike="noStrike" cap="none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b="0" i="0" u="none" strike="noStrike" cap="none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Early-career: undergrad &amp; graduate students </a:t>
            </a:r>
            <a:endParaRPr sz="1200" b="0" i="0" u="none" strike="noStrike" cap="none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b="0" i="0" u="none" strike="noStrike" cap="none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Pursuing research-based master’s and/or doctoral degrees (no professional degrees)</a:t>
            </a:r>
            <a:endParaRPr sz="1200" b="0" i="0" u="none" strike="noStrike" cap="none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b="0" i="0" u="none" strike="noStrike" cap="none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Science, Technology, Engineering, Mathematics (STEM) or STEM Education</a:t>
            </a:r>
            <a:endParaRPr sz="1200" b="0" i="0" u="none" strike="noStrike" cap="none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b="0" i="0" u="none" strike="noStrike" cap="none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Full-time enrollment in graduate degree program at accredited, non-profit US institution of higher education</a:t>
            </a:r>
            <a:endParaRPr sz="1200" b="0" i="0" u="none" strike="noStrike" cap="none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341305" marR="0" lvl="0" indent="-3413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000"/>
              <a:buFont typeface="Times New Roman"/>
              <a:buChar char="•"/>
            </a:pPr>
            <a:r>
              <a:rPr lang="en-US" b="0" i="0" u="none" strike="noStrike" cap="none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NO foreign institutions</a:t>
            </a:r>
            <a:endParaRPr sz="1200" b="0" i="0" u="none" strike="noStrike" cap="none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84148" y="6190096"/>
            <a:ext cx="1165860" cy="3651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 descr="There are four levels. Level 1 are seniors or Bachelor's degree holders with no graduate study. Level 2 are 1st year graduate students in join Bachelor's-Master's degree programs who've completed 3 years. Level 3 are second-year graduate students with no more than 1 academic year completed in 1st graduate degree program or Joint BS/MS holders ONLY can apply as 1st year doctoral students progressed directly to PhD after completing joint BS/MS degree. Note levels 2 an 3 can only apply once. Level 4's are returning graduate students with an interruption of graduate study equaling 2 years or more, no doctorates or more than 1 academic year in graduate program, and not enrolled in graduate program at application deadline.">
            <a:extLst>
              <a:ext uri="{FF2B5EF4-FFF2-40B4-BE49-F238E27FC236}">
                <a16:creationId xmlns:a16="http://schemas.microsoft.com/office/drawing/2014/main" id="{7043E368-006F-4C1F-8AE9-27E7B175C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0" t="23768" r="2609" b="10339"/>
          <a:stretch/>
        </p:blipFill>
        <p:spPr>
          <a:xfrm>
            <a:off x="4982816" y="1630016"/>
            <a:ext cx="6891131" cy="451899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"/>
          <p:cNvSpPr txBox="1">
            <a:spLocks noGrp="1"/>
          </p:cNvSpPr>
          <p:nvPr>
            <p:ph type="title"/>
          </p:nvPr>
        </p:nvSpPr>
        <p:spPr>
          <a:xfrm>
            <a:off x="4969257" y="181427"/>
            <a:ext cx="6593264" cy="1159821"/>
          </a:xfrm>
          <a:prstGeom prst="rect">
            <a:avLst/>
          </a:prstGeom>
          <a:noFill/>
          <a:ln w="12700"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200" b="1">
                <a:solidFill>
                  <a:srgbClr val="D3B34E"/>
                </a:solidFill>
                <a:latin typeface="Open Sans"/>
              </a:rPr>
              <a:t>Ineligible Degree Programs</a:t>
            </a:r>
            <a:endParaRPr sz="3200" b="1">
              <a:solidFill>
                <a:srgbClr val="D3B34E"/>
              </a:solidFill>
              <a:latin typeface="Open Sans"/>
            </a:endParaRPr>
          </a:p>
        </p:txBody>
      </p:sp>
      <p:sp>
        <p:nvSpPr>
          <p:cNvPr id="242" name="Google Shape;242;p11"/>
          <p:cNvSpPr txBox="1">
            <a:spLocks noGrp="1"/>
          </p:cNvSpPr>
          <p:nvPr>
            <p:ph type="body" sz="quarter" idx="11"/>
          </p:nvPr>
        </p:nvSpPr>
        <p:spPr>
          <a:xfrm>
            <a:off x="556181" y="1960245"/>
            <a:ext cx="11006340" cy="3667125"/>
          </a:xfrm>
          <a:prstGeom prst="rect">
            <a:avLst/>
          </a:prstGeom>
          <a:solidFill>
            <a:srgbClr val="000000">
              <a:alpha val="50196"/>
            </a:srgbClr>
          </a:solidFill>
          <a:ln w="28575" cap="flat" cmpd="sng">
            <a:solidFill>
              <a:srgbClr val="D3B3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solidFill>
                  <a:schemeClr val="bg1"/>
                </a:solidFill>
                <a:latin typeface="Open Sans"/>
              </a:rPr>
              <a:t>Professional degree programs </a:t>
            </a:r>
            <a:endParaRPr>
              <a:solidFill>
                <a:schemeClr val="bg1"/>
              </a:solidFill>
              <a:latin typeface="Open Sans"/>
            </a:endParaRPr>
          </a:p>
          <a:p>
            <a:pPr lvl="1">
              <a:buClr>
                <a:schemeClr val="lt1"/>
              </a:buClr>
              <a:buSzPts val="2400"/>
            </a:pPr>
            <a:r>
              <a:rPr lang="en-US" sz="2200">
                <a:latin typeface="Open Sans"/>
              </a:rPr>
              <a:t>E.g., MBA, MD, JD, DVM, DDS, PharmD</a:t>
            </a:r>
            <a:endParaRPr sz="2200"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solidFill>
                  <a:schemeClr val="bg1"/>
                </a:solidFill>
                <a:latin typeface="Open Sans"/>
              </a:rPr>
              <a:t>Joint science-professional degree programs</a:t>
            </a:r>
            <a:endParaRPr>
              <a:solidFill>
                <a:schemeClr val="bg1"/>
              </a:solidFill>
              <a:latin typeface="Open Sans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200">
                <a:latin typeface="Open Sans"/>
              </a:rPr>
              <a:t>E.g., MD/PhD, JD/PhD</a:t>
            </a:r>
            <a:endParaRPr sz="2200"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solidFill>
                  <a:schemeClr val="bg1"/>
                </a:solidFill>
                <a:latin typeface="Open Sans"/>
              </a:rPr>
              <a:t>Community, Global, or Public Health (MPH)</a:t>
            </a:r>
            <a:endParaRPr>
              <a:solidFill>
                <a:schemeClr val="bg1"/>
              </a:solidFill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solidFill>
                  <a:schemeClr val="bg1"/>
                </a:solidFill>
                <a:latin typeface="Open Sans"/>
              </a:rPr>
              <a:t>Counseling, Social Work (MSW)</a:t>
            </a:r>
            <a:endParaRPr>
              <a:solidFill>
                <a:schemeClr val="bg1"/>
              </a:solidFill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solidFill>
                  <a:schemeClr val="bg1"/>
                </a:solidFill>
                <a:latin typeface="Open Sans"/>
              </a:rPr>
              <a:t>Education (except STEM education)</a:t>
            </a:r>
            <a:endParaRPr>
              <a:solidFill>
                <a:schemeClr val="bg1"/>
              </a:solidFill>
              <a:latin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solidFill>
                  <a:schemeClr val="bg1"/>
                </a:solidFill>
                <a:latin typeface="Open Sans"/>
              </a:rPr>
              <a:t>Humanities (except history of science)</a:t>
            </a:r>
            <a:endParaRPr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247" name="Google Shape;247;p11"/>
          <p:cNvSpPr txBox="1"/>
          <p:nvPr/>
        </p:nvSpPr>
        <p:spPr>
          <a:xfrm>
            <a:off x="7277099" y="2800911"/>
            <a:ext cx="3629025" cy="150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Arial"/>
              <a:buNone/>
            </a:pPr>
            <a:r>
              <a:rPr lang="en-US" sz="2400" b="1" i="0" u="none" strike="noStrike" cap="none">
                <a:solidFill>
                  <a:srgbClr val="D3B34E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See Detailed Eligibility Requirements in the GRFP Solicitation</a:t>
            </a:r>
            <a:endParaRPr sz="2400" b="1" i="0" u="none" strike="noStrike" cap="none">
              <a:solidFill>
                <a:srgbClr val="D3B34E"/>
              </a:solidFill>
              <a:latin typeface="Open Sans" panose="020B0606030504020204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itle"/>
          <p:cNvSpPr txBox="1">
            <a:spLocks noGrp="1"/>
          </p:cNvSpPr>
          <p:nvPr>
            <p:ph type="title"/>
          </p:nvPr>
        </p:nvSpPr>
        <p:spPr>
          <a:xfrm>
            <a:off x="5089146" y="287864"/>
            <a:ext cx="6593264" cy="115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>
                <a:solidFill>
                  <a:srgbClr val="D3B34E"/>
                </a:solidFill>
                <a:latin typeface="Open Sans"/>
              </a:rPr>
              <a:t>Ineligible Areas of Study and Proposed Research*</a:t>
            </a:r>
            <a:endParaRPr sz="3600">
              <a:solidFill>
                <a:srgbClr val="D3B34E"/>
              </a:solidFill>
              <a:latin typeface="Open Sans"/>
            </a:endParaRPr>
          </a:p>
        </p:txBody>
      </p:sp>
      <p:sp>
        <p:nvSpPr>
          <p:cNvPr id="254" name="Google Shape;254;p12"/>
          <p:cNvSpPr txBox="1">
            <a:spLocks noGrp="1"/>
          </p:cNvSpPr>
          <p:nvPr>
            <p:ph type="body" sz="quarter" idx="11"/>
          </p:nvPr>
        </p:nvSpPr>
        <p:spPr>
          <a:xfrm>
            <a:off x="399900" y="1738315"/>
            <a:ext cx="5491853" cy="3804645"/>
          </a:xfrm>
          <a:prstGeom prst="rect">
            <a:avLst/>
          </a:prstGeom>
          <a:solidFill>
            <a:srgbClr val="000000">
              <a:alpha val="50196"/>
            </a:srgbClr>
          </a:solidFill>
          <a:ln w="28575" cap="flat" cmpd="sng">
            <a:solidFill>
              <a:srgbClr val="D3B3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 sz="2200" u="sng">
                <a:solidFill>
                  <a:srgbClr val="D3B34E"/>
                </a:solidFill>
                <a:latin typeface="Open Sans"/>
              </a:rPr>
              <a:t>Research with directly health-related goals </a:t>
            </a:r>
            <a:r>
              <a:rPr lang="en-US" sz="1600" u="sng">
                <a:solidFill>
                  <a:srgbClr val="D3B34E"/>
                </a:solidFill>
                <a:latin typeface="Open Sans"/>
              </a:rPr>
              <a:t>(limited exceptions for CS, Math, Physics, ENG)</a:t>
            </a:r>
            <a:endParaRPr u="sng">
              <a:solidFill>
                <a:srgbClr val="D3B34E"/>
              </a:solidFill>
              <a:latin typeface="Open Sans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Open Sans"/>
              </a:rPr>
              <a:t>Etiology, diagnosis, or treatment of disease or disorder</a:t>
            </a:r>
            <a:endParaRPr>
              <a:latin typeface="Open Sans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Open Sans"/>
              </a:rPr>
              <a:t>Animal models of disease for drug development/testing</a:t>
            </a:r>
            <a:endParaRPr>
              <a:latin typeface="Open Sans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Open Sans"/>
              </a:rPr>
              <a:t>Epidemiology</a:t>
            </a:r>
            <a:endParaRPr>
              <a:latin typeface="Open Sans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Open Sans"/>
              </a:rPr>
              <a:t>Disease prevention</a:t>
            </a:r>
            <a:endParaRPr>
              <a:latin typeface="Open Sans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Open Sans"/>
              </a:rPr>
              <a:t>Public, community, global health</a:t>
            </a:r>
            <a:endParaRPr>
              <a:latin typeface="Open Sans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Open Sans"/>
              </a:rPr>
              <a:t>Clinical research</a:t>
            </a:r>
            <a:endParaRPr>
              <a:latin typeface="Open Sans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Open Sans"/>
              </a:rPr>
              <a:t>Patient-oriented research</a:t>
            </a:r>
            <a:endParaRPr>
              <a:latin typeface="Open Sans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  <a:latin typeface="Open Sans"/>
              </a:rPr>
              <a:t>Epidemiological and behavioral studies</a:t>
            </a:r>
            <a:endParaRPr>
              <a:latin typeface="Open Sans"/>
            </a:endParaRPr>
          </a:p>
        </p:txBody>
      </p:sp>
      <p:sp>
        <p:nvSpPr>
          <p:cNvPr id="2" name="Google Shape;254;p12">
            <a:extLst>
              <a:ext uri="{FF2B5EF4-FFF2-40B4-BE49-F238E27FC236}">
                <a16:creationId xmlns:a16="http://schemas.microsoft.com/office/drawing/2014/main" id="{1533C3CC-3B70-223E-C738-935FB291FD46}"/>
              </a:ext>
            </a:extLst>
          </p:cNvPr>
          <p:cNvSpPr txBox="1">
            <a:spLocks/>
          </p:cNvSpPr>
          <p:nvPr/>
        </p:nvSpPr>
        <p:spPr>
          <a:xfrm>
            <a:off x="6142591" y="1738316"/>
            <a:ext cx="5539819" cy="3804644"/>
          </a:xfrm>
          <a:prstGeom prst="rect">
            <a:avLst/>
          </a:prstGeom>
          <a:solidFill>
            <a:srgbClr val="000000">
              <a:alpha val="50196"/>
            </a:srgbClr>
          </a:solidFill>
          <a:ln w="28575" cap="flat" cmpd="sng">
            <a:solidFill>
              <a:srgbClr val="D3B34E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200"/>
            </a:pPr>
            <a:r>
              <a:rPr lang="en-US" sz="2200" u="sng">
                <a:solidFill>
                  <a:srgbClr val="D3B34E"/>
                </a:solidFill>
                <a:latin typeface="Open Sans"/>
              </a:rPr>
              <a:t>Outcomes research </a:t>
            </a:r>
            <a:endParaRPr lang="en-US" u="sng">
              <a:solidFill>
                <a:srgbClr val="D3B34E"/>
              </a:solidFill>
              <a:latin typeface="Open Sans"/>
            </a:endParaRP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lt1"/>
                </a:solidFill>
                <a:latin typeface="Open Sans"/>
              </a:rPr>
              <a:t>Health services, standard of care, health policy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lt1"/>
                </a:solidFill>
                <a:latin typeface="Open Sans"/>
              </a:rPr>
              <a:t>Treatment, therapy, intervention</a:t>
            </a:r>
            <a:endParaRPr lang="en-US">
              <a:latin typeface="Open Sans"/>
            </a:endParaRP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lt1"/>
                </a:solidFill>
                <a:latin typeface="Open Sans"/>
              </a:rPr>
              <a:t>Research directly leading to clinical trials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lt1"/>
                </a:solidFill>
                <a:latin typeface="Open Sans"/>
              </a:rPr>
              <a:t>Advocacy for specific policy outcomes</a:t>
            </a:r>
            <a:endParaRPr lang="en-US">
              <a:latin typeface="Ope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000"/>
            </a:pPr>
            <a:endParaRPr lang="en-US" sz="1000">
              <a:solidFill>
                <a:schemeClr val="lt1"/>
              </a:solidFill>
              <a:latin typeface="Ope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200"/>
            </a:pPr>
            <a:r>
              <a:rPr lang="en-US" sz="2200" u="sng">
                <a:solidFill>
                  <a:srgbClr val="D3B34E"/>
                </a:solidFill>
                <a:latin typeface="Open Sans"/>
              </a:rPr>
              <a:t>Applied research on plant pathology</a:t>
            </a:r>
            <a:endParaRPr lang="en-US" u="sng">
              <a:solidFill>
                <a:srgbClr val="D3B34E"/>
              </a:solidFill>
              <a:latin typeface="Open Sans"/>
            </a:endParaRP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lt1"/>
                </a:solidFill>
                <a:latin typeface="Open Sans"/>
              </a:rPr>
              <a:t>Maximizing agricultural production</a:t>
            </a:r>
            <a:endParaRPr lang="en-US">
              <a:latin typeface="Ope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000"/>
            </a:pPr>
            <a:endParaRPr lang="en-US" sz="1000">
              <a:solidFill>
                <a:schemeClr val="lt1"/>
              </a:solidFill>
              <a:latin typeface="Ope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200"/>
            </a:pPr>
            <a:r>
              <a:rPr lang="en-US" sz="2200" u="sng">
                <a:solidFill>
                  <a:srgbClr val="D3B34E"/>
                </a:solidFill>
                <a:latin typeface="Open Sans"/>
              </a:rPr>
              <a:t>Impacts on food safety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200"/>
            </a:pPr>
            <a:endParaRPr lang="en-US" sz="2200" u="sng">
              <a:solidFill>
                <a:schemeClr val="lt1"/>
              </a:solidFill>
              <a:latin typeface="Ope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200"/>
            </a:pPr>
            <a:endParaRPr lang="en-US" sz="2200" u="sng">
              <a:solidFill>
                <a:schemeClr val="lt1"/>
              </a:solidFill>
              <a:latin typeface="Open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E2F6E8-4547-CBCD-926D-684453796344}"/>
              </a:ext>
            </a:extLst>
          </p:cNvPr>
          <p:cNvSpPr txBox="1"/>
          <p:nvPr/>
        </p:nvSpPr>
        <p:spPr>
          <a:xfrm>
            <a:off x="4568234" y="5598675"/>
            <a:ext cx="7139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</a:rPr>
              <a:t>* See GRFP solicitation for limited exceptions to ineligible areas of study and proposed research</a:t>
            </a:r>
          </a:p>
        </p:txBody>
      </p:sp>
      <p:sp>
        <p:nvSpPr>
          <p:cNvPr id="255" name="Google Shape;255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07636" y="0"/>
            <a:ext cx="7281316" cy="6858000"/>
          </a:xfrm>
          <a:custGeom>
            <a:avLst/>
            <a:gdLst/>
            <a:ahLst/>
            <a:cxnLst/>
            <a:rect l="l" t="t" r="r" b="b"/>
            <a:pathLst>
              <a:path w="7281316" h="6858000" extrusionOk="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9558" y="0"/>
            <a:ext cx="7002442" cy="6858000"/>
          </a:xfrm>
          <a:custGeom>
            <a:avLst/>
            <a:gdLst/>
            <a:ahLst/>
            <a:cxnLst/>
            <a:rect l="l" t="t" r="r" b="b"/>
            <a:pathLst>
              <a:path w="6999394" h="6858000" extrusionOk="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1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4294967295"/>
          </p:nvPr>
        </p:nvSpPr>
        <p:spPr>
          <a:xfrm>
            <a:off x="6353175" y="1762125"/>
            <a:ext cx="5208588" cy="3667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000"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326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Graduate Research Fellowship Program (GRFP)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262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Application Package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F5496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"/>
          <p:cNvSpPr txBox="1">
            <a:spLocks noGrp="1"/>
          </p:cNvSpPr>
          <p:nvPr>
            <p:ph type="title"/>
          </p:nvPr>
        </p:nvSpPr>
        <p:spPr>
          <a:xfrm>
            <a:off x="6400799" y="273053"/>
            <a:ext cx="5161721" cy="1159821"/>
          </a:xfrm>
          <a:prstGeom prst="rect">
            <a:avLst/>
          </a:prstGeom>
          <a:noFill/>
          <a:ln w="12700"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 sz="3200" b="1">
                <a:solidFill>
                  <a:srgbClr val="D3B34E"/>
                </a:solidFill>
                <a:latin typeface="Open Sans" panose="020B0606030504020204"/>
              </a:rPr>
              <a:t>GRFP Application</a:t>
            </a:r>
            <a:endParaRPr sz="3200" b="1">
              <a:solidFill>
                <a:srgbClr val="D3B34E"/>
              </a:solidFill>
              <a:latin typeface="Open Sans" panose="020B0606030504020204"/>
            </a:endParaRPr>
          </a:p>
        </p:txBody>
      </p:sp>
      <p:sp>
        <p:nvSpPr>
          <p:cNvPr id="274" name="Google Shape;274;p14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63722" y="1603078"/>
            <a:ext cx="6090152" cy="4652618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/>
          <a:p>
            <a:pPr marL="45720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90"/>
              <a:buNone/>
            </a:pPr>
            <a:r>
              <a:rPr lang="en-US" b="1">
                <a:solidFill>
                  <a:srgbClr val="D3B34E"/>
                </a:solidFill>
                <a:latin typeface="Open Sans" panose="020B0606030504020204"/>
              </a:rPr>
              <a:t>Complete Application Package:</a:t>
            </a:r>
          </a:p>
          <a:p>
            <a:pPr marL="45720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90"/>
              <a:buNone/>
            </a:pPr>
            <a:endParaRPr sz="1200">
              <a:latin typeface="Open Sans" panose="020B0606030504020204"/>
            </a:endParaRPr>
          </a:p>
          <a:p>
            <a:pPr marL="45720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Calibri"/>
              <a:buAutoNum type="arabicParenR"/>
            </a:pPr>
            <a:r>
              <a:rPr lang="en-US" sz="2220">
                <a:solidFill>
                  <a:schemeClr val="lt1"/>
                </a:solidFill>
                <a:latin typeface="Open Sans" panose="020B0606030504020204"/>
              </a:rPr>
              <a:t>Personal Information, Education, Work/Research Experience, Proposed Major Field of Study, Honors, Awards, Publications</a:t>
            </a:r>
            <a:endParaRPr>
              <a:latin typeface="Open Sans" panose="020B0606030504020204"/>
            </a:endParaRPr>
          </a:p>
          <a:p>
            <a:pPr marL="45720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Calibri"/>
              <a:buAutoNum type="arabicParenR"/>
            </a:pPr>
            <a:r>
              <a:rPr lang="en-US" sz="2220">
                <a:solidFill>
                  <a:schemeClr val="lt1"/>
                </a:solidFill>
                <a:latin typeface="Open Sans" panose="020B0606030504020204"/>
              </a:rPr>
              <a:t>Personal, Relevant Background and Future Goals Statement (3-page PDF)</a:t>
            </a:r>
            <a:endParaRPr>
              <a:latin typeface="Open Sans" panose="020B0606030504020204"/>
            </a:endParaRPr>
          </a:p>
          <a:p>
            <a:pPr marL="45720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Calibri"/>
              <a:buAutoNum type="arabicParenR"/>
            </a:pPr>
            <a:r>
              <a:rPr lang="en-US" sz="2220">
                <a:solidFill>
                  <a:schemeClr val="lt1"/>
                </a:solidFill>
                <a:latin typeface="Open Sans" panose="020B0606030504020204"/>
              </a:rPr>
              <a:t>Graduate Research Statement (2-page PDF)</a:t>
            </a:r>
            <a:endParaRPr>
              <a:latin typeface="Open Sans" panose="020B0606030504020204"/>
            </a:endParaRPr>
          </a:p>
          <a:p>
            <a:pPr marL="45720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Calibri"/>
              <a:buAutoNum type="arabicParenR"/>
            </a:pPr>
            <a:r>
              <a:rPr lang="en-US" sz="2220">
                <a:solidFill>
                  <a:schemeClr val="lt1"/>
                </a:solidFill>
                <a:latin typeface="Open Sans" panose="020B0606030504020204"/>
              </a:rPr>
              <a:t>Transcripts (PDFs; mandatory) </a:t>
            </a:r>
            <a:endParaRPr>
              <a:latin typeface="Open Sans" panose="020B0606030504020204"/>
            </a:endParaRPr>
          </a:p>
          <a:p>
            <a:pPr marL="457200" lvl="1" indent="-2857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Calibri"/>
              <a:buAutoNum type="arabicParenR"/>
            </a:pPr>
            <a:r>
              <a:rPr lang="en-US" sz="2220">
                <a:solidFill>
                  <a:schemeClr val="lt1"/>
                </a:solidFill>
                <a:latin typeface="Open Sans" panose="020B0606030504020204"/>
              </a:rPr>
              <a:t>Letters of reference (may provide up to five names of reference letter writers)</a:t>
            </a:r>
            <a:endParaRPr>
              <a:latin typeface="Open Sans" panose="020B0606030504020204"/>
            </a:endParaRPr>
          </a:p>
          <a:p>
            <a:pPr marL="914400" lvl="3" indent="-285750">
              <a:lnSpc>
                <a:spcPct val="110000"/>
              </a:lnSpc>
              <a:buClr>
                <a:schemeClr val="lt1"/>
              </a:buClr>
              <a:buSzPts val="2035"/>
            </a:pPr>
            <a:r>
              <a:rPr lang="en-US" sz="2000" u="sng">
                <a:solidFill>
                  <a:srgbClr val="D3B34E"/>
                </a:solidFill>
                <a:latin typeface="Open Sans" panose="020B0606030504020204"/>
              </a:rPr>
              <a:t>Mandatory:</a:t>
            </a:r>
            <a:r>
              <a:rPr lang="en-US" sz="2000">
                <a:solidFill>
                  <a:schemeClr val="lt1"/>
                </a:solidFill>
                <a:latin typeface="Open Sans" panose="020B0606030504020204"/>
              </a:rPr>
              <a:t> </a:t>
            </a:r>
            <a:r>
              <a:rPr lang="en-US" sz="2000" u="sng">
                <a:solidFill>
                  <a:schemeClr val="lt1"/>
                </a:solidFill>
                <a:latin typeface="Open Sans" panose="020B0606030504020204"/>
              </a:rPr>
              <a:t>3 reference writer names</a:t>
            </a:r>
            <a:endParaRPr sz="2000" u="sng">
              <a:latin typeface="Open Sans" panose="020B0606030504020204"/>
            </a:endParaRPr>
          </a:p>
        </p:txBody>
      </p:sp>
      <p:sp>
        <p:nvSpPr>
          <p:cNvPr id="275" name="Google Shape;275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136816" cy="5254922"/>
          </a:xfrm>
          <a:custGeom>
            <a:avLst/>
            <a:gdLst/>
            <a:ahLst/>
            <a:cxnLst/>
            <a:rect l="l" t="t" r="r" b="b"/>
            <a:pathLst>
              <a:path w="6136816" h="5254922" extrusionOk="0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1627" r="9262" b="1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 extrusionOk="0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b="1">
                <a:solidFill>
                  <a:srgbClr val="D3B34E"/>
                </a:solidFill>
                <a:latin typeface="Open Sans" panose="020B0606030504020204"/>
                <a:sym typeface="Calibri"/>
              </a:rPr>
              <a:t>GRFP Application Specifics</a:t>
            </a:r>
            <a:endParaRPr lang="en-US" sz="3200" b="1">
              <a:solidFill>
                <a:srgbClr val="D3B34E"/>
              </a:solidFill>
              <a:latin typeface="Open Sans" panose="020B0606030504020204"/>
            </a:endParaRPr>
          </a:p>
        </p:txBody>
      </p:sp>
      <p:sp>
        <p:nvSpPr>
          <p:cNvPr id="282" name="Google Shape;282;p15"/>
          <p:cNvSpPr>
            <a:spLocks noGrp="1"/>
          </p:cNvSpPr>
          <p:nvPr>
            <p:ph type="body" sz="quarter" idx="11"/>
          </p:nvPr>
        </p:nvSpPr>
        <p:spPr>
          <a:xfrm>
            <a:off x="592830" y="1925193"/>
            <a:ext cx="11006340" cy="3764407"/>
          </a:xfrm>
          <a:ln w="28575">
            <a:solidFill>
              <a:srgbClr val="D3B34E"/>
            </a:solidFill>
          </a:ln>
        </p:spPr>
        <p:txBody>
          <a:bodyPr>
            <a:normAutofit fontScale="85000" lnSpcReduction="20000"/>
          </a:bodyPr>
          <a:lstStyle/>
          <a:p>
            <a:pPr lvl="0"/>
            <a:r>
              <a:rPr lang="en-US" b="1">
                <a:solidFill>
                  <a:srgbClr val="D3B34E"/>
                </a:solidFill>
                <a:latin typeface="Open Sans" panose="020B0606030504020204"/>
              </a:rPr>
              <a:t>DEADLINES (5 p.m. local time of applicant mailing address):</a:t>
            </a:r>
            <a:r>
              <a:rPr lang="en-US">
                <a:solidFill>
                  <a:srgbClr val="D3B34E"/>
                </a:solidFill>
                <a:latin typeface="Open Sans" panose="020B0606030504020204"/>
              </a:rPr>
              <a:t> </a:t>
            </a: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sz="2100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Oct. 15, 2024:  Chemistry, Geosciences, Mathematical Sciences, Physics &amp; Astronomy</a:t>
            </a: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sz="21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Oct. 16, 2024:  Life Sciences</a:t>
            </a:r>
            <a:endParaRPr lang="en-US" sz="2100">
              <a:solidFill>
                <a:schemeClr val="bg1"/>
              </a:solidFill>
              <a:latin typeface="Open Sans"/>
              <a:ea typeface="Open Sans"/>
              <a:cs typeface="Arial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sz="21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Oct. 17, 2024:  Engineering</a:t>
            </a:r>
            <a:endParaRPr lang="en-US" sz="21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342900" indent="-342900">
              <a:lnSpc>
                <a:spcPct val="110000"/>
              </a:lnSpc>
              <a:buFont typeface="Arial,Sans-Serif" panose="020B0604020202020204" pitchFamily="34" charset="0"/>
              <a:buChar char="•"/>
            </a:pPr>
            <a:r>
              <a:rPr lang="en-US" sz="21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Oct</a:t>
            </a:r>
            <a:r>
              <a:rPr lang="en-US" sz="2100">
                <a:solidFill>
                  <a:schemeClr val="bg1"/>
                </a:solidFill>
                <a:latin typeface="Open Sans" panose="020B0606030504020204"/>
              </a:rPr>
              <a:t>. 18, 2024:  Computer &amp; Information Science &amp; Engineering, Materials Research,        Psychology, </a:t>
            </a:r>
            <a:r>
              <a:rPr lang="en-US" sz="21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Social, Behavioral, and Economic Sciences</a:t>
            </a:r>
            <a:r>
              <a:rPr lang="en-US" sz="2100">
                <a:solidFill>
                  <a:schemeClr val="bg1"/>
                </a:solidFill>
                <a:latin typeface="Open Sans" panose="020B0606030504020204"/>
              </a:rPr>
              <a:t>, STEM Education &amp; Learning</a:t>
            </a:r>
            <a:endParaRPr lang="en-US" sz="2100">
              <a:solidFill>
                <a:schemeClr val="bg1"/>
              </a:solidFill>
              <a:latin typeface="Open Sans" panose="020B0606030504020204"/>
              <a:ea typeface="Open Sans"/>
              <a:cs typeface="Open Sans"/>
            </a:endParaRPr>
          </a:p>
          <a:p>
            <a:endParaRPr lang="en-US" sz="900">
              <a:solidFill>
                <a:schemeClr val="bg1"/>
              </a:solidFill>
              <a:latin typeface="Open Sans" panose="020B0606030504020204"/>
              <a:ea typeface="Open Sans"/>
              <a:cs typeface="Open Sans"/>
            </a:endParaRPr>
          </a:p>
          <a:p>
            <a:pPr lvl="0">
              <a:lnSpc>
                <a:spcPct val="120000"/>
              </a:lnSpc>
            </a:pPr>
            <a:r>
              <a:rPr lang="en-US" b="1" u="sng">
                <a:solidFill>
                  <a:srgbClr val="D3B34E"/>
                </a:solidFill>
                <a:latin typeface="Open Sans" panose="020B0606030504020204"/>
              </a:rPr>
              <a:t>Read the GRFP Solicitation for detailed application instructions and requirements!</a:t>
            </a:r>
          </a:p>
          <a:p>
            <a:pPr lvl="0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Open Sans" panose="020B0606030504020204"/>
              </a:rPr>
              <a:t>To request accessibility accommodations, please contact info@nsfgrfp.org at least four weeks before the application deadline.</a:t>
            </a:r>
          </a:p>
        </p:txBody>
      </p:sp>
      <p:sp>
        <p:nvSpPr>
          <p:cNvPr id="283" name="Google Shape;283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>
                <a:solidFill>
                  <a:schemeClr val="bg1"/>
                </a:solidFill>
                <a:sym typeface="Calibri"/>
              </a:rPr>
              <a:pPr lvl="0"/>
              <a:t>15</a:t>
            </a:fld>
            <a:endParaRPr lang="en-US">
              <a:solidFill>
                <a:schemeClr val="bg1"/>
              </a:solidFill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Subject: An image of &quot;Example GRFP Application Timeline&quot;&#10;&#10;Slide content:&#10;* October 11, 2024 - Reference Letters Due&#10;* Shortly After in Mid-October - Applications Due&#10;* For Level 1 only - Apply to Grad Schools&#10;* March through April - Fellowship Offers&#10;* Early May - Acceptance of Award and Declaration of Tenure/Reserve&#10;* Early September - Fellowship Year Begins&#10;">
            <a:extLst>
              <a:ext uri="{FF2B5EF4-FFF2-40B4-BE49-F238E27FC236}">
                <a16:creationId xmlns:a16="http://schemas.microsoft.com/office/drawing/2014/main" id="{802FD2E2-C76B-655A-0485-3CC9114E4BBB}"/>
              </a:ext>
            </a:extLst>
          </p:cNvPr>
          <p:cNvGrpSpPr/>
          <p:nvPr/>
        </p:nvGrpSpPr>
        <p:grpSpPr>
          <a:xfrm>
            <a:off x="710700" y="1617090"/>
            <a:ext cx="10851821" cy="4084674"/>
            <a:chOff x="670089" y="1625717"/>
            <a:chExt cx="10851821" cy="4084674"/>
          </a:xfrm>
        </p:grpSpPr>
        <p:pic>
          <p:nvPicPr>
            <p:cNvPr id="6" name="Picture 5" descr="GRFP Application Timeline - In late October, applications are due. Reference letters are due shortly after application deadlines. Level ones only - apply to graduate schools. Fellowship offers are made between March and April. In early May acceptance of award and declaration of tenure/reserve is due. Fellowship begins in September.">
              <a:extLst>
                <a:ext uri="{FF2B5EF4-FFF2-40B4-BE49-F238E27FC236}">
                  <a16:creationId xmlns:a16="http://schemas.microsoft.com/office/drawing/2014/main" id="{62360861-86C1-4562-AFCA-C991EF979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089" y="1625717"/>
              <a:ext cx="10851821" cy="408467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F986811-2798-4DAA-AAC5-411CEF56536E}"/>
                </a:ext>
              </a:extLst>
            </p:cNvPr>
            <p:cNvSpPr txBox="1"/>
            <p:nvPr/>
          </p:nvSpPr>
          <p:spPr>
            <a:xfrm>
              <a:off x="976402" y="1865718"/>
              <a:ext cx="2286515" cy="400110"/>
            </a:xfrm>
            <a:prstGeom prst="rect">
              <a:avLst/>
            </a:prstGeom>
            <a:solidFill>
              <a:srgbClr val="000B2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Open sans" panose="020B0606030504020204"/>
                </a:rPr>
                <a:t>October 11, 2024</a:t>
              </a:r>
            </a:p>
          </p:txBody>
        </p:sp>
      </p:grpSp>
      <p:sp>
        <p:nvSpPr>
          <p:cNvPr id="290" name="Title" descr="Subject: Example of GRFP Application Time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28575"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spcAft>
                <a:spcPts val="0"/>
              </a:spcAft>
              <a:buClr>
                <a:schemeClr val="lt1"/>
              </a:buClr>
              <a:buSzPts val="4400"/>
            </a:pPr>
            <a:r>
              <a:rPr lang="en-US" sz="3200" b="1">
                <a:solidFill>
                  <a:srgbClr val="D3B34E"/>
                </a:solidFill>
                <a:latin typeface="Open Sans" panose="020B0606030504020204"/>
              </a:rPr>
              <a:t>Example GRFP Application Timeline</a:t>
            </a:r>
            <a:endParaRPr sz="3200" b="1">
              <a:solidFill>
                <a:srgbClr val="D3B34E"/>
              </a:solidFill>
              <a:latin typeface="Open Sans" panose="020B0606030504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F95EF8-6540-19B7-3D20-469EB9D0D99A}"/>
              </a:ext>
            </a:extLst>
          </p:cNvPr>
          <p:cNvSpPr/>
          <p:nvPr/>
        </p:nvSpPr>
        <p:spPr>
          <a:xfrm>
            <a:off x="967552" y="2575272"/>
            <a:ext cx="2426079" cy="6038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>
                <a:latin typeface="Open Sans" pitchFamily="2" charset="0"/>
                <a:ea typeface="Open Sans" pitchFamily="2" charset="0"/>
                <a:cs typeface="Open Sans" pitchFamily="2" charset="0"/>
              </a:rPr>
              <a:t>Reference Letters Due</a:t>
            </a:r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A476CFF-CD2A-CEF4-FE4F-5289C6DE78EA}"/>
              </a:ext>
            </a:extLst>
          </p:cNvPr>
          <p:cNvSpPr/>
          <p:nvPr/>
        </p:nvSpPr>
        <p:spPr>
          <a:xfrm>
            <a:off x="4623756" y="1657036"/>
            <a:ext cx="2717321" cy="4001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Shortly After in</a:t>
            </a:r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4CC582-FA0D-289A-78A5-0421746994C8}"/>
              </a:ext>
            </a:extLst>
          </p:cNvPr>
          <p:cNvSpPr/>
          <p:nvPr/>
        </p:nvSpPr>
        <p:spPr>
          <a:xfrm>
            <a:off x="5035052" y="2008056"/>
            <a:ext cx="1894731" cy="361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Mid-October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6478DF-B6F2-CE71-CE83-C4FF71C3FC22}"/>
              </a:ext>
            </a:extLst>
          </p:cNvPr>
          <p:cNvSpPr/>
          <p:nvPr/>
        </p:nvSpPr>
        <p:spPr>
          <a:xfrm>
            <a:off x="4705090" y="2544792"/>
            <a:ext cx="2426079" cy="6038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Applications Due</a:t>
            </a:r>
          </a:p>
        </p:txBody>
      </p:sp>
      <p:sp>
        <p:nvSpPr>
          <p:cNvPr id="291" name="Google Shape;291;p16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fld id="{00000000-1234-1234-1234-123412341234}" type="slidenum">
              <a:rPr lang="en-US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07636" y="0"/>
            <a:ext cx="7281316" cy="6858000"/>
          </a:xfrm>
          <a:custGeom>
            <a:avLst/>
            <a:gdLst/>
            <a:ahLst/>
            <a:cxnLst/>
            <a:rect l="l" t="t" r="r" b="b"/>
            <a:pathLst>
              <a:path w="7281316" h="6858000" extrusionOk="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33803" y="-73742"/>
            <a:ext cx="6958197" cy="6858000"/>
          </a:xfrm>
          <a:custGeom>
            <a:avLst/>
            <a:gdLst/>
            <a:ahLst/>
            <a:cxnLst/>
            <a:rect l="l" t="t" r="r" b="b"/>
            <a:pathLst>
              <a:path w="6999394" h="6858000" extrusionOk="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Open Sans" panose="020B0606030504020204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>
          <a:xfrm>
            <a:off x="5889319" y="273053"/>
            <a:ext cx="5599871" cy="366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000"/>
              <a:buNone/>
            </a:pPr>
            <a:r>
              <a:rPr lang="en-US" sz="4000" b="1">
                <a:solidFill>
                  <a:srgbClr val="003262"/>
                </a:solidFill>
                <a:latin typeface="Open Sans" panose="020B0606030504020204"/>
              </a:rPr>
              <a:t>Graduate Research Fellowship Program (GRFP)</a:t>
            </a:r>
            <a:endParaRPr>
              <a:solidFill>
                <a:srgbClr val="003262"/>
              </a:solidFill>
              <a:latin typeface="Open Sans" panose="020B0606030504020204"/>
            </a:endParaRPr>
          </a:p>
        </p:txBody>
      </p:sp>
      <p:sp>
        <p:nvSpPr>
          <p:cNvPr id="6" name="Google Shape;343;p19">
            <a:extLst>
              <a:ext uri="{FF2B5EF4-FFF2-40B4-BE49-F238E27FC236}">
                <a16:creationId xmlns:a16="http://schemas.microsoft.com/office/drawing/2014/main" id="{157373AB-B574-D8D8-AD88-6C9FF565EA9F}"/>
              </a:ext>
            </a:extLst>
          </p:cNvPr>
          <p:cNvSpPr txBox="1">
            <a:spLocks/>
          </p:cNvSpPr>
          <p:nvPr/>
        </p:nvSpPr>
        <p:spPr>
          <a:xfrm>
            <a:off x="5251662" y="3186122"/>
            <a:ext cx="6593264" cy="4016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 sz="2800" i="0" u="sng">
                <a:solidFill>
                  <a:srgbClr val="2F5496"/>
                </a:solidFill>
              </a:rPr>
              <a:t>Two Statements</a:t>
            </a:r>
          </a:p>
        </p:txBody>
      </p:sp>
      <p:sp>
        <p:nvSpPr>
          <p:cNvPr id="5" name="Google Shape;343;p19">
            <a:extLst>
              <a:ext uri="{FF2B5EF4-FFF2-40B4-BE49-F238E27FC236}">
                <a16:creationId xmlns:a16="http://schemas.microsoft.com/office/drawing/2014/main" id="{EAF583DA-5D70-4E4D-3102-5A76BBE3D0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89319" y="3790952"/>
            <a:ext cx="6161990" cy="1289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</a:pPr>
            <a:r>
              <a:rPr lang="en-US" sz="2400" i="0">
                <a:solidFill>
                  <a:srgbClr val="2F5496"/>
                </a:solidFill>
                <a:latin typeface="Open Sans" panose="020B0606030504020204"/>
              </a:rPr>
              <a:t>1) Personal, Relevant Background &amp; Goals</a:t>
            </a:r>
            <a:br>
              <a:rPr lang="en-US" sz="2400" i="0">
                <a:solidFill>
                  <a:srgbClr val="2F5496"/>
                </a:solidFill>
                <a:latin typeface="Open Sans" panose="020B0606030504020204"/>
              </a:rPr>
            </a:br>
            <a:r>
              <a:rPr lang="en-US" sz="2400" i="0">
                <a:solidFill>
                  <a:srgbClr val="2F5496"/>
                </a:solidFill>
                <a:latin typeface="Open Sans" panose="020B0606030504020204"/>
              </a:rPr>
              <a:t>2) Research Statement</a:t>
            </a:r>
            <a:br>
              <a:rPr lang="en-US" sz="2400" i="0">
                <a:solidFill>
                  <a:srgbClr val="2F5496"/>
                </a:solidFill>
                <a:latin typeface="Open Sans" panose="020B0606030504020204"/>
              </a:rPr>
            </a:br>
            <a:endParaRPr sz="2400" i="0">
              <a:solidFill>
                <a:srgbClr val="2F5496"/>
              </a:solidFill>
              <a:latin typeface="Open Sans" panose="020B0606030504020204"/>
            </a:endParaRPr>
          </a:p>
        </p:txBody>
      </p:sp>
      <p:sp>
        <p:nvSpPr>
          <p:cNvPr id="321" name="Google Shape;321;p1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itle"/>
          <p:cNvSpPr txBox="1">
            <a:spLocks noGrp="1"/>
          </p:cNvSpPr>
          <p:nvPr>
            <p:ph type="title"/>
          </p:nvPr>
        </p:nvSpPr>
        <p:spPr>
          <a:xfrm>
            <a:off x="4029075" y="330205"/>
            <a:ext cx="7690614" cy="1159101"/>
          </a:xfrm>
          <a:prstGeom prst="rect">
            <a:avLst/>
          </a:prstGeom>
          <a:noFill/>
          <a:ln w="28575"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rgbClr val="D3B34E"/>
                </a:solidFill>
                <a:latin typeface="Open Sans" panose="020B0606030504020204"/>
              </a:rPr>
              <a:t>Personal, Relevant </a:t>
            </a:r>
            <a:br>
              <a:rPr lang="en-US" sz="3200" b="1">
                <a:solidFill>
                  <a:srgbClr val="D3B34E"/>
                </a:solidFill>
                <a:latin typeface="Open Sans" panose="020B0606030504020204"/>
              </a:rPr>
            </a:br>
            <a:r>
              <a:rPr lang="en-US" sz="3200" b="1">
                <a:solidFill>
                  <a:srgbClr val="D3B34E"/>
                </a:solidFill>
                <a:latin typeface="Open Sans" panose="020B0606030504020204"/>
              </a:rPr>
              <a:t>Background &amp; Goals</a:t>
            </a:r>
            <a:endParaRPr sz="3200" b="1">
              <a:solidFill>
                <a:srgbClr val="D3B34E"/>
              </a:solidFill>
              <a:latin typeface="Open Sans" panose="020B0606030504020204"/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657804" y="1647606"/>
            <a:ext cx="10980014" cy="1159102"/>
          </a:xfrm>
          <a:prstGeom prst="flowChartAlternateProcess">
            <a:avLst/>
          </a:prstGeom>
          <a:solidFill>
            <a:schemeClr val="lt1"/>
          </a:solidFill>
          <a:ln w="57150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4675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Tell your story; demonstrate your potential for STEM research </a:t>
            </a:r>
            <a:endParaRPr sz="1900" b="0" i="0" u="none" strike="noStrike" cap="none">
              <a:solidFill>
                <a:srgbClr val="000000"/>
              </a:solidFill>
              <a:latin typeface="Open Sans" panose="020B0606030504020204"/>
              <a:ea typeface="Arial"/>
              <a:cs typeface="Arial"/>
              <a:sym typeface="Arial"/>
            </a:endParaRPr>
          </a:p>
          <a:p>
            <a:pPr marL="574675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1900" b="0" i="0" u="none" strike="noStrike" cap="none">
                <a:solidFill>
                  <a:srgbClr val="000000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Experiences (professional and personal) that contributed to your motivation and preparation for pursuing a STEM career </a:t>
            </a:r>
            <a:endParaRPr sz="1900" b="0" i="0" u="none" strike="noStrike" cap="none">
              <a:solidFill>
                <a:srgbClr val="000000"/>
              </a:solidFill>
              <a:latin typeface="Open Sans" panose="020B0606030504020204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8"/>
          <p:cNvSpPr>
            <a:spLocks noGrp="1"/>
          </p:cNvSpPr>
          <p:nvPr>
            <p:ph type="body" sz="quarter" idx="11"/>
          </p:nvPr>
        </p:nvSpPr>
        <p:spPr>
          <a:xfrm>
            <a:off x="641735" y="2806708"/>
            <a:ext cx="10996084" cy="2605801"/>
          </a:xfrm>
          <a:prstGeom prst="flowChartAlternateProcess">
            <a:avLst/>
          </a:prstGeom>
          <a:solidFill>
            <a:schemeClr val="lt1"/>
          </a:solidFill>
          <a:ln w="57150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463550" lvl="0" indent="-231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</a:pPr>
            <a:r>
              <a:rPr lang="en-US" sz="2000" b="1">
                <a:solidFill>
                  <a:srgbClr val="2F5496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Career aspirations and future goals</a:t>
            </a:r>
            <a:endParaRPr sz="2000">
              <a:solidFill>
                <a:srgbClr val="2F5496"/>
              </a:solidFill>
              <a:latin typeface="Open Sans" panose="020B0606030504020204"/>
            </a:endParaRPr>
          </a:p>
          <a:p>
            <a:pPr marL="463550" lvl="1" indent="-23177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000">
                <a:solidFill>
                  <a:schemeClr val="dk1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How have your experiences shaped your goals?</a:t>
            </a:r>
            <a:endParaRPr sz="2000">
              <a:latin typeface="Open Sans" panose="020B0606030504020204"/>
            </a:endParaRPr>
          </a:p>
          <a:p>
            <a:pPr marL="463550" lvl="0" indent="-2317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</a:pPr>
            <a:r>
              <a:rPr lang="en-US" sz="2000" b="1">
                <a:solidFill>
                  <a:srgbClr val="2F5496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Research, industrial, professional experience</a:t>
            </a:r>
            <a:endParaRPr sz="2000">
              <a:solidFill>
                <a:srgbClr val="2F5496"/>
              </a:solidFill>
              <a:latin typeface="Open Sans" panose="020B0606030504020204"/>
            </a:endParaRPr>
          </a:p>
          <a:p>
            <a:pPr marL="463550" lvl="1" indent="-23177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000">
                <a:solidFill>
                  <a:schemeClr val="dk1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What was the project, what was your role?  </a:t>
            </a:r>
            <a:endParaRPr sz="2000">
              <a:latin typeface="Open Sans" panose="020B0606030504020204"/>
            </a:endParaRPr>
          </a:p>
          <a:p>
            <a:pPr marL="463550" lvl="1" indent="-23177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000">
                <a:solidFill>
                  <a:schemeClr val="dk1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How did you become involved? Where was it done?</a:t>
            </a:r>
            <a:endParaRPr sz="2000">
              <a:latin typeface="Open Sans" panose="020B0606030504020204"/>
            </a:endParaRPr>
          </a:p>
          <a:p>
            <a:pPr marL="463550" lvl="1" indent="-23177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000">
                <a:solidFill>
                  <a:schemeClr val="dk1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Why was this project worth doing? What have you learned? Any advanced course work?</a:t>
            </a:r>
            <a:endParaRPr sz="2000">
              <a:latin typeface="Open Sans" panose="020B0606030504020204"/>
            </a:endParaRPr>
          </a:p>
          <a:p>
            <a:pPr marL="463550" lvl="1" indent="-23177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000">
                <a:solidFill>
                  <a:schemeClr val="dk1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What was your contribution to the project and how did it fit into the whole?</a:t>
            </a:r>
            <a:endParaRPr sz="2000">
              <a:latin typeface="Open Sans" panose="020B0606030504020204"/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10537761" y="6235250"/>
            <a:ext cx="1165860" cy="3651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74B61C-6DB1-0D6E-AD23-AE8EA6673062}"/>
              </a:ext>
            </a:extLst>
          </p:cNvPr>
          <p:cNvSpPr txBox="1"/>
          <p:nvPr/>
        </p:nvSpPr>
        <p:spPr>
          <a:xfrm>
            <a:off x="1935018" y="5500714"/>
            <a:ext cx="8321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D3B34E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Clearly address NSF’s Merit Review Criteria – Intellectual Merit and Broader Impacts – under </a:t>
            </a:r>
            <a:r>
              <a:rPr lang="en-US" b="1" u="sng">
                <a:solidFill>
                  <a:srgbClr val="D3B34E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SEPARATE</a:t>
            </a:r>
            <a:r>
              <a:rPr lang="en-US" b="1">
                <a:solidFill>
                  <a:srgbClr val="D3B34E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 headings</a:t>
            </a:r>
            <a:endParaRPr lang="en-US" b="1">
              <a:solidFill>
                <a:srgbClr val="D3B34E"/>
              </a:solidFill>
              <a:latin typeface="Open Sans" panose="020B06060305040202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50682424-B0D1-49CD-20BC-5109260B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694" y="430885"/>
            <a:ext cx="6593264" cy="579910"/>
          </a:xfrm>
          <a:ln w="28575">
            <a:noFill/>
          </a:ln>
        </p:spPr>
        <p:txBody>
          <a:bodyPr>
            <a:noAutofit/>
          </a:bodyPr>
          <a:lstStyle/>
          <a:p>
            <a:r>
              <a:rPr lang="en-US" sz="3200" b="1">
                <a:solidFill>
                  <a:srgbClr val="D3B34E"/>
                </a:solidFill>
                <a:latin typeface="Open Sans" panose="020B0606030504020204"/>
              </a:rPr>
              <a:t>Research Statement</a:t>
            </a:r>
          </a:p>
        </p:txBody>
      </p:sp>
      <p:sp>
        <p:nvSpPr>
          <p:cNvPr id="345" name="Google Shape;345;p19"/>
          <p:cNvSpPr/>
          <p:nvPr/>
        </p:nvSpPr>
        <p:spPr>
          <a:xfrm>
            <a:off x="314325" y="1543045"/>
            <a:ext cx="11635683" cy="3971923"/>
          </a:xfrm>
          <a:prstGeom prst="flowChartAlternateProcess">
            <a:avLst/>
          </a:prstGeom>
          <a:solidFill>
            <a:schemeClr val="lt1"/>
          </a:solidFill>
          <a:ln w="57150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63550" marR="0" lvl="0" indent="-231775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 i="0" u="none" strike="noStrike" cap="none">
                <a:solidFill>
                  <a:srgbClr val="2F5496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Describe your proposed research plan:</a:t>
            </a:r>
            <a:endParaRPr sz="2000" b="1" i="0" u="none" strike="noStrike" cap="none">
              <a:solidFill>
                <a:srgbClr val="2F5496"/>
              </a:solidFill>
              <a:latin typeface="Open Sans" panose="020B0606030504020204"/>
              <a:ea typeface="Arial"/>
              <a:cs typeface="Arial"/>
              <a:sym typeface="Arial"/>
            </a:endParaRPr>
          </a:p>
          <a:p>
            <a:pPr marL="574675" marR="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Communicate your research idea and approach</a:t>
            </a:r>
            <a:endParaRPr sz="1200" b="0" i="0" u="none" strike="noStrike" cap="none">
              <a:solidFill>
                <a:srgbClr val="000000"/>
              </a:solidFill>
              <a:latin typeface="Open Sans" panose="020B0606030504020204"/>
              <a:ea typeface="Arial"/>
              <a:cs typeface="Arial"/>
              <a:sym typeface="Arial"/>
            </a:endParaRPr>
          </a:p>
          <a:p>
            <a:pPr marL="574675" marR="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Explain your research plan and methods</a:t>
            </a:r>
            <a:endParaRPr sz="1200" b="0" i="0" u="none" strike="noStrike" cap="none">
              <a:solidFill>
                <a:srgbClr val="000000"/>
              </a:solidFill>
              <a:latin typeface="Open Sans" panose="020B0606030504020204"/>
              <a:ea typeface="Arial"/>
              <a:cs typeface="Arial"/>
              <a:sym typeface="Arial"/>
            </a:endParaRPr>
          </a:p>
          <a:p>
            <a:pPr marL="574675" marR="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What do you expect to learn?  How will you know if the project is successful?</a:t>
            </a:r>
            <a:endParaRPr sz="1200" b="0" i="0" u="none" strike="noStrike" cap="none">
              <a:solidFill>
                <a:srgbClr val="000000"/>
              </a:solidFill>
              <a:latin typeface="Open Sans" panose="020B0606030504020204"/>
              <a:ea typeface="Arial"/>
              <a:cs typeface="Arial"/>
              <a:sym typeface="Arial"/>
            </a:endParaRPr>
          </a:p>
          <a:p>
            <a:pPr marL="574675" marR="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What would you do next?</a:t>
            </a:r>
          </a:p>
          <a:p>
            <a:pPr marL="463550" lvl="0" indent="-231775">
              <a:buClr>
                <a:srgbClr val="1F3864"/>
              </a:buClr>
              <a:buSzPts val="2400"/>
            </a:pPr>
            <a:r>
              <a:rPr lang="en-US" sz="2000" b="1">
                <a:solidFill>
                  <a:srgbClr val="2F5496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Keep in mind:</a:t>
            </a:r>
            <a:endParaRPr lang="en-US" sz="2000">
              <a:solidFill>
                <a:srgbClr val="2F5496"/>
              </a:solidFill>
              <a:latin typeface="Open Sans" panose="020B0606030504020204"/>
            </a:endParaRPr>
          </a:p>
          <a:p>
            <a:pPr marL="463550" lvl="1" indent="-231775">
              <a:spcBef>
                <a:spcPts val="500"/>
              </a:spcBef>
              <a:buClr>
                <a:schemeClr val="dk1"/>
              </a:buClr>
              <a:buSzPts val="2200"/>
              <a:buChar char="•"/>
            </a:pPr>
            <a:r>
              <a:rPr lang="en-US" sz="2000">
                <a:solidFill>
                  <a:schemeClr val="dk1"/>
                </a:solidFill>
                <a:latin typeface="Open Sans" panose="020B0606030504020204"/>
              </a:rPr>
              <a:t>Avoid jargon</a:t>
            </a:r>
          </a:p>
          <a:p>
            <a:pPr marL="463550" lvl="1" indent="-231775">
              <a:spcBef>
                <a:spcPts val="500"/>
              </a:spcBef>
              <a:buClr>
                <a:schemeClr val="dk1"/>
              </a:buClr>
              <a:buSzPts val="2200"/>
              <a:buChar char="•"/>
            </a:pPr>
            <a:r>
              <a:rPr lang="en-US" sz="2000">
                <a:solidFill>
                  <a:schemeClr val="dk1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Communicate clearly for non-specialists</a:t>
            </a:r>
            <a:endParaRPr lang="en-US" sz="2000">
              <a:latin typeface="Open Sans" panose="020B0606030504020204"/>
            </a:endParaRPr>
          </a:p>
          <a:p>
            <a:pPr marL="463550" lvl="1" indent="-231775">
              <a:spcBef>
                <a:spcPts val="500"/>
              </a:spcBef>
              <a:buClr>
                <a:schemeClr val="dk1"/>
              </a:buClr>
              <a:buSzPts val="2200"/>
              <a:buChar char="•"/>
            </a:pPr>
            <a:r>
              <a:rPr lang="en-US" sz="2000">
                <a:solidFill>
                  <a:schemeClr val="dk1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Make your contributions clear</a:t>
            </a:r>
            <a:endParaRPr lang="en-US" sz="2000">
              <a:latin typeface="Open Sans" panose="020B0606030504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6E095E-8173-4205-8886-5F856E1B3B1A}"/>
              </a:ext>
            </a:extLst>
          </p:cNvPr>
          <p:cNvSpPr txBox="1"/>
          <p:nvPr/>
        </p:nvSpPr>
        <p:spPr>
          <a:xfrm>
            <a:off x="1896237" y="5578163"/>
            <a:ext cx="864102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D3B34E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Clearly address NSF’s Merit Review Criteria – Intellectual Merit and Broader Impacts – under </a:t>
            </a:r>
            <a:r>
              <a:rPr lang="en-US" b="1" u="sng">
                <a:solidFill>
                  <a:srgbClr val="D3B34E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SEPARATE</a:t>
            </a:r>
            <a:r>
              <a:rPr lang="en-US" b="1">
                <a:solidFill>
                  <a:srgbClr val="D3B34E"/>
                </a:solidFill>
                <a:latin typeface="Open Sans" panose="020B0606030504020204"/>
                <a:ea typeface="Calibri"/>
                <a:cs typeface="Calibri"/>
                <a:sym typeface="Calibri"/>
              </a:rPr>
              <a:t> headings</a:t>
            </a:r>
            <a:endParaRPr lang="en-US" b="1">
              <a:solidFill>
                <a:srgbClr val="D3B34E"/>
              </a:solidFill>
              <a:latin typeface="Open Sans" panose="020B0606030504020204"/>
            </a:endParaRPr>
          </a:p>
          <a:p>
            <a:pPr algn="ctr"/>
            <a:endParaRPr lang="en-US" b="1">
              <a:solidFill>
                <a:srgbClr val="D3B34E"/>
              </a:solidFill>
            </a:endParaRPr>
          </a:p>
        </p:txBody>
      </p:sp>
      <p:sp>
        <p:nvSpPr>
          <p:cNvPr id="346" name="Google Shape;346;p19"/>
          <p:cNvSpPr/>
          <p:nvPr/>
        </p:nvSpPr>
        <p:spPr>
          <a:xfrm>
            <a:off x="10784148" y="6190096"/>
            <a:ext cx="1165860" cy="3651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091" r="1380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Open Sans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70" y="136525"/>
            <a:ext cx="1415780" cy="1377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395615" y="2758643"/>
            <a:ext cx="5448757" cy="3796"/>
          </a:xfrm>
          <a:prstGeom prst="straightConnector1">
            <a:avLst/>
          </a:prstGeom>
          <a:noFill/>
          <a:ln w="38100" cap="flat" cmpd="sng">
            <a:solidFill>
              <a:srgbClr val="2F549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4" name="Title"/>
          <p:cNvSpPr txBox="1">
            <a:spLocks noGrp="1"/>
          </p:cNvSpPr>
          <p:nvPr>
            <p:ph type="title"/>
          </p:nvPr>
        </p:nvSpPr>
        <p:spPr>
          <a:xfrm>
            <a:off x="218277" y="1615923"/>
            <a:ext cx="5735047" cy="91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3200" b="1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Graduate Research Fellowship Program (</a:t>
            </a:r>
            <a:r>
              <a:rPr lang="en-US" sz="3200" b="1">
                <a:solidFill>
                  <a:schemeClr val="lt1"/>
                </a:solidFill>
                <a:latin typeface="Open Sans"/>
                <a:ea typeface="Calibri"/>
                <a:cs typeface="Calibri"/>
                <a:sym typeface="Calibri"/>
              </a:rPr>
              <a:t>GRFP)</a:t>
            </a:r>
            <a:endParaRPr lang="en-US" sz="3200" b="1">
              <a:solidFill>
                <a:schemeClr val="lt1"/>
              </a:solidFill>
              <a:latin typeface="Open Sans"/>
              <a:ea typeface="Calibri"/>
              <a:cs typeface="Calibri"/>
            </a:endParaRPr>
          </a:p>
        </p:txBody>
      </p:sp>
      <p:sp>
        <p:nvSpPr>
          <p:cNvPr id="127" name="Google Shape;127;p2"/>
          <p:cNvSpPr txBox="1"/>
          <p:nvPr/>
        </p:nvSpPr>
        <p:spPr>
          <a:xfrm>
            <a:off x="191824" y="3082947"/>
            <a:ext cx="5787957" cy="3658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2713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Directorate for STEM Education </a:t>
            </a:r>
            <a:r>
              <a:rPr lang="en-US" sz="2400" b="0" i="0" u="none" strike="noStrike" cap="none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(EDU)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112713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Division of Graduate Education (DGE)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  <a:p>
            <a:pPr marL="112713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imes New Roman"/>
              <a:buNone/>
            </a:pPr>
            <a:endParaRPr sz="500" b="0" i="0" u="none" strike="noStrike" cap="none">
              <a:solidFill>
                <a:srgbClr val="FFFFFF"/>
              </a:solidFill>
              <a:latin typeface="Open Sans"/>
              <a:ea typeface="Calibri"/>
              <a:cs typeface="Calibri"/>
              <a:sym typeface="Calibri"/>
            </a:endParaRPr>
          </a:p>
          <a:p>
            <a:pPr marL="112713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Times New Roman"/>
              <a:buNone/>
            </a:pPr>
            <a:endParaRPr sz="400" b="0" i="0" u="none" strike="noStrike" cap="none">
              <a:solidFill>
                <a:srgbClr val="FFFFFF"/>
              </a:solidFill>
              <a:latin typeface="Open Sans"/>
              <a:ea typeface="Calibri"/>
              <a:cs typeface="Calibri"/>
              <a:sym typeface="Calibri"/>
            </a:endParaRPr>
          </a:p>
          <a:p>
            <a:pPr marL="25400" marR="5080" indent="-13335" algn="ctr">
              <a:lnSpc>
                <a:spcPct val="113100"/>
              </a:lnSpc>
              <a:spcBef>
                <a:spcPts val="105"/>
              </a:spcBef>
            </a:pPr>
            <a:r>
              <a:rPr lang="pt-BR" sz="2400" spc="-135">
                <a:solidFill>
                  <a:srgbClr val="FFFFFF"/>
                </a:solidFill>
                <a:latin typeface="Open Sans" panose="020F0502020204030204" pitchFamily="34" charset="0"/>
                <a:cs typeface="Open Sans" panose="020F0502020204030204" pitchFamily="34" charset="0"/>
              </a:rPr>
              <a:t>Website:  </a:t>
            </a:r>
            <a:r>
              <a:rPr lang="pt-BR" sz="2400" spc="-135">
                <a:solidFill>
                  <a:srgbClr val="D2B34E"/>
                </a:solidFill>
                <a:latin typeface="Open Sans" panose="020F0502020204030204" pitchFamily="34" charset="0"/>
                <a:cs typeface="Open Sans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www.nsf.gov/grfp</a:t>
            </a:r>
            <a:r>
              <a:rPr lang="pt-BR" sz="2400" spc="-135">
                <a:solidFill>
                  <a:srgbClr val="D2B34E"/>
                </a:solidFill>
                <a:latin typeface="Open Sans" panose="020F0502020204030204" pitchFamily="34" charset="0"/>
                <a:cs typeface="Open Sans" panose="020F0502020204030204" pitchFamily="34" charset="0"/>
              </a:rPr>
              <a:t>  </a:t>
            </a:r>
            <a:endParaRPr lang="pt-BR" sz="2400" spc="-35">
              <a:solidFill>
                <a:srgbClr val="D2B34E"/>
              </a:solidFill>
              <a:latin typeface="Open Sans" panose="020F0502020204030204" pitchFamily="34" charset="0"/>
              <a:cs typeface="Open Sans" panose="020F0502020204030204" pitchFamily="34" charset="0"/>
            </a:endParaRPr>
          </a:p>
          <a:p>
            <a:pPr marL="25400" marR="5080" indent="-13335" algn="ctr">
              <a:lnSpc>
                <a:spcPct val="113100"/>
              </a:lnSpc>
              <a:spcBef>
                <a:spcPts val="105"/>
              </a:spcBef>
            </a:pPr>
            <a:r>
              <a:rPr lang="pt-BR" sz="2400" spc="-35">
                <a:solidFill>
                  <a:srgbClr val="FFFFFF"/>
                </a:solidFill>
                <a:latin typeface="Open Sans" panose="020F0502020204030204" pitchFamily="34" charset="0"/>
                <a:cs typeface="Open Sans" panose="020F0502020204030204" pitchFamily="34" charset="0"/>
              </a:rPr>
              <a:t>E-mail:  </a:t>
            </a:r>
            <a:r>
              <a:rPr lang="pt-BR" sz="2400" spc="-35">
                <a:solidFill>
                  <a:srgbClr val="D2B34E"/>
                </a:solidFill>
                <a:latin typeface="Open Sans" panose="020F0502020204030204" pitchFamily="34" charset="0"/>
                <a:cs typeface="Open Sans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info@nsfgrfp.org </a:t>
            </a:r>
          </a:p>
          <a:p>
            <a:pPr marL="25400" marR="5080" indent="-13335" algn="ctr">
              <a:lnSpc>
                <a:spcPct val="113100"/>
              </a:lnSpc>
              <a:spcBef>
                <a:spcPts val="105"/>
              </a:spcBef>
            </a:pPr>
            <a:r>
              <a:rPr lang="pt-BR" sz="2400" spc="-45">
                <a:solidFill>
                  <a:srgbClr val="FFFFFF"/>
                </a:solidFill>
                <a:latin typeface="Open Sans" panose="020F0502020204030204" pitchFamily="34" charset="0"/>
                <a:cs typeface="Open Sans" panose="020F0502020204030204" pitchFamily="34" charset="0"/>
              </a:rPr>
              <a:t>Website:  </a:t>
            </a:r>
            <a:r>
              <a:rPr lang="pt-BR" sz="2400" spc="-45">
                <a:solidFill>
                  <a:srgbClr val="D2B34E"/>
                </a:solidFill>
                <a:latin typeface="Open Sans" panose="020F0502020204030204" pitchFamily="34" charset="0"/>
                <a:cs typeface="Open Sans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www.nsfgrfp.org</a:t>
            </a:r>
            <a:endParaRPr lang="pt-BR" sz="2400">
              <a:solidFill>
                <a:srgbClr val="D2B34E"/>
              </a:solidFill>
              <a:latin typeface="Open Sans" panose="020F0502020204030204" pitchFamily="34" charset="0"/>
              <a:cs typeface="Open Sans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itle"/>
          <p:cNvSpPr txBox="1">
            <a:spLocks noGrp="1"/>
          </p:cNvSpPr>
          <p:nvPr>
            <p:ph type="title"/>
          </p:nvPr>
        </p:nvSpPr>
        <p:spPr>
          <a:xfrm>
            <a:off x="4969257" y="96072"/>
            <a:ext cx="6593264" cy="1159821"/>
          </a:xfrm>
        </p:spPr>
        <p:txBody>
          <a:bodyPr>
            <a:noAutofit/>
          </a:bodyPr>
          <a:lstStyle/>
          <a:p>
            <a:pPr lvl="0"/>
            <a:r>
              <a:rPr lang="en-US" sz="3200" b="1">
                <a:solidFill>
                  <a:srgbClr val="D3B34E"/>
                </a:solidFill>
                <a:latin typeface="Open Sans" panose="020B0606030504020204"/>
                <a:sym typeface="Calibri"/>
              </a:rPr>
              <a:t>Reference Letters &amp; Transcripts</a:t>
            </a:r>
            <a:endParaRPr lang="en-US" sz="3200" b="1">
              <a:solidFill>
                <a:srgbClr val="D3B34E"/>
              </a:solidFill>
              <a:latin typeface="Open Sans" panose="020B0606030504020204"/>
            </a:endParaRPr>
          </a:p>
        </p:txBody>
      </p:sp>
      <p:sp>
        <p:nvSpPr>
          <p:cNvPr id="354" name="Google Shape;354;p20"/>
          <p:cNvSpPr txBox="1">
            <a:spLocks noGrp="1"/>
          </p:cNvSpPr>
          <p:nvPr>
            <p:ph type="body" sz="quarter" idx="11"/>
          </p:nvPr>
        </p:nvSpPr>
        <p:spPr>
          <a:xfrm>
            <a:off x="629478" y="1847849"/>
            <a:ext cx="6016069" cy="3931920"/>
          </a:xfrm>
          <a:solidFill>
            <a:srgbClr val="000000">
              <a:alpha val="50196"/>
            </a:srgbClr>
          </a:solidFill>
          <a:ln w="28575">
            <a:solidFill>
              <a:srgbClr val="D3B34E"/>
            </a:solidFill>
          </a:ln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200" b="1" u="sng">
                <a:solidFill>
                  <a:srgbClr val="D3B34E"/>
                </a:solidFill>
                <a:latin typeface="Open Sans" panose="020B0606030504020204"/>
              </a:rPr>
              <a:t>Reference Letters</a:t>
            </a:r>
          </a:p>
          <a:p>
            <a:pPr lvl="0"/>
            <a:r>
              <a:rPr lang="en-US" sz="2000">
                <a:solidFill>
                  <a:srgbClr val="D3B34E"/>
                </a:solidFill>
                <a:latin typeface="Open Sans" panose="020B0606030504020204"/>
              </a:rPr>
              <a:t>MANDATORY for Application Review</a:t>
            </a:r>
          </a:p>
          <a:p>
            <a:pPr lvl="2"/>
            <a:r>
              <a:rPr lang="en-US" sz="1800">
                <a:latin typeface="Open Sans" panose="020B0606030504020204"/>
              </a:rPr>
              <a:t>3 reference writer names in the application</a:t>
            </a:r>
          </a:p>
          <a:p>
            <a:pPr lvl="2"/>
            <a:r>
              <a:rPr lang="en-US" sz="1800">
                <a:latin typeface="Open Sans" panose="020B0606030504020204"/>
              </a:rPr>
              <a:t>2 reference letters </a:t>
            </a:r>
            <a:r>
              <a:rPr lang="en-US" sz="1800" b="1" u="sng">
                <a:latin typeface="Open Sans" panose="020B0606030504020204"/>
              </a:rPr>
              <a:t>must be received</a:t>
            </a:r>
            <a:r>
              <a:rPr lang="en-US" sz="1800">
                <a:latin typeface="Open Sans" panose="020B0606030504020204"/>
              </a:rPr>
              <a:t> by NSF</a:t>
            </a:r>
          </a:p>
          <a:p>
            <a:r>
              <a:rPr lang="en-US" sz="2000">
                <a:solidFill>
                  <a:srgbClr val="D3B34E"/>
                </a:solidFill>
                <a:latin typeface="Open Sans" panose="020B0606030504020204"/>
              </a:rPr>
              <a:t>STRONGLY RECOMMENDED</a:t>
            </a:r>
          </a:p>
          <a:p>
            <a:pPr lvl="2"/>
            <a:r>
              <a:rPr lang="en-US" sz="1800">
                <a:latin typeface="Open Sans" panose="020B0606030504020204"/>
              </a:rPr>
              <a:t>List up to 5 names of reference writers</a:t>
            </a:r>
          </a:p>
          <a:p>
            <a:pPr lvl="2"/>
            <a:r>
              <a:rPr lang="en-US" sz="1800">
                <a:latin typeface="Open Sans" panose="020B0606030504020204"/>
              </a:rPr>
              <a:t>3 reference letters received by NSF</a:t>
            </a:r>
          </a:p>
          <a:p>
            <a:r>
              <a:rPr lang="en-US" sz="2000">
                <a:solidFill>
                  <a:srgbClr val="D3B34E"/>
                </a:solidFill>
                <a:latin typeface="Open Sans" panose="020B0606030504020204"/>
              </a:rPr>
              <a:t>List and rank up to 5 reference letter writers </a:t>
            </a:r>
            <a:br>
              <a:rPr lang="en-US" sz="2000">
                <a:solidFill>
                  <a:srgbClr val="D3B34E"/>
                </a:solidFill>
                <a:latin typeface="Open Sans" panose="020B0606030504020204"/>
              </a:rPr>
            </a:br>
            <a:r>
              <a:rPr lang="en-US" sz="2000">
                <a:solidFill>
                  <a:srgbClr val="D3B34E"/>
                </a:solidFill>
                <a:latin typeface="Open Sans" panose="020B0606030504020204"/>
              </a:rPr>
              <a:t>	- Top 3 will be seen by reviewers</a:t>
            </a:r>
          </a:p>
        </p:txBody>
      </p:sp>
      <p:sp>
        <p:nvSpPr>
          <p:cNvPr id="2" name="Google Shape;354;p20">
            <a:extLst>
              <a:ext uri="{FF2B5EF4-FFF2-40B4-BE49-F238E27FC236}">
                <a16:creationId xmlns:a16="http://schemas.microsoft.com/office/drawing/2014/main" id="{19F08F27-603D-9CB3-DDCE-B50A015954CF}"/>
              </a:ext>
            </a:extLst>
          </p:cNvPr>
          <p:cNvSpPr txBox="1">
            <a:spLocks/>
          </p:cNvSpPr>
          <p:nvPr/>
        </p:nvSpPr>
        <p:spPr>
          <a:xfrm>
            <a:off x="6772275" y="1847849"/>
            <a:ext cx="4790247" cy="3931920"/>
          </a:xfrm>
          <a:prstGeom prst="rect">
            <a:avLst/>
          </a:prstGeom>
          <a:solidFill>
            <a:srgbClr val="000000">
              <a:alpha val="50196"/>
            </a:srgbClr>
          </a:solidFill>
          <a:ln w="28575" cap="flat" cmpd="sng">
            <a:solidFill>
              <a:srgbClr val="D3B3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4488" indent="-225425">
              <a:lnSpc>
                <a:spcPct val="120000"/>
              </a:lnSpc>
              <a:buSzPct val="100000"/>
              <a:buFont typeface="Arial"/>
              <a:buNone/>
            </a:pPr>
            <a:r>
              <a:rPr lang="en-US" sz="3200" b="1" u="sng">
                <a:solidFill>
                  <a:srgbClr val="D3B34E"/>
                </a:solidFill>
                <a:latin typeface="Open Sans" panose="020B0606030504020204"/>
              </a:rPr>
              <a:t>Transcripts – Required</a:t>
            </a:r>
            <a:endParaRPr lang="en-US" sz="3200" b="1">
              <a:solidFill>
                <a:srgbClr val="D3B34E"/>
              </a:solidFill>
              <a:latin typeface="Open Sans" panose="020B0606030504020204"/>
            </a:endParaRPr>
          </a:p>
          <a:p>
            <a:pPr marL="344488" indent="-225425">
              <a:lnSpc>
                <a:spcPct val="120000"/>
              </a:lnSpc>
              <a:buSzPct val="100000"/>
            </a:pPr>
            <a:r>
              <a:rPr lang="en-US" sz="2600">
                <a:solidFill>
                  <a:schemeClr val="bg1"/>
                </a:solidFill>
                <a:latin typeface="Open Sans" panose="020B0606030504020204"/>
              </a:rPr>
              <a:t>All applicants </a:t>
            </a:r>
            <a:r>
              <a:rPr lang="en-US" sz="2600" b="1" u="sng">
                <a:solidFill>
                  <a:schemeClr val="bg1"/>
                </a:solidFill>
                <a:latin typeface="Open Sans" panose="020B0606030504020204"/>
              </a:rPr>
              <a:t>must</a:t>
            </a:r>
            <a:r>
              <a:rPr lang="en-US" sz="2600">
                <a:solidFill>
                  <a:schemeClr val="bg1"/>
                </a:solidFill>
                <a:latin typeface="Open Sans" panose="020B0606030504020204"/>
              </a:rPr>
              <a:t> submit Bachelor’s degree transcript</a:t>
            </a:r>
          </a:p>
          <a:p>
            <a:pPr marL="344488" indent="-225425">
              <a:lnSpc>
                <a:spcPct val="120000"/>
              </a:lnSpc>
              <a:buSzPct val="100000"/>
            </a:pPr>
            <a:r>
              <a:rPr lang="en-US" sz="2600">
                <a:solidFill>
                  <a:schemeClr val="bg1"/>
                </a:solidFill>
                <a:latin typeface="Open Sans" panose="020B0606030504020204"/>
              </a:rPr>
              <a:t>Transcripts </a:t>
            </a:r>
            <a:r>
              <a:rPr lang="en-US" sz="2600" b="1" u="sng">
                <a:solidFill>
                  <a:schemeClr val="bg1"/>
                </a:solidFill>
                <a:latin typeface="Open Sans" panose="020B0606030504020204"/>
              </a:rPr>
              <a:t>required</a:t>
            </a:r>
            <a:r>
              <a:rPr lang="en-US" sz="2600">
                <a:solidFill>
                  <a:schemeClr val="bg1"/>
                </a:solidFill>
                <a:latin typeface="Open Sans" panose="020B0606030504020204"/>
              </a:rPr>
              <a:t> for all degree programs</a:t>
            </a:r>
          </a:p>
          <a:p>
            <a:pPr marL="344488" indent="-225425">
              <a:lnSpc>
                <a:spcPct val="120000"/>
              </a:lnSpc>
              <a:buSzPct val="100000"/>
            </a:pPr>
            <a:r>
              <a:rPr lang="en-US" sz="2600">
                <a:solidFill>
                  <a:schemeClr val="bg1"/>
                </a:solidFill>
                <a:latin typeface="Open Sans" panose="020B0606030504020204"/>
              </a:rPr>
              <a:t>Transcripts </a:t>
            </a:r>
            <a:r>
              <a:rPr lang="en-US" sz="2600" b="1" u="sng">
                <a:solidFill>
                  <a:schemeClr val="bg1"/>
                </a:solidFill>
                <a:latin typeface="Open Sans" panose="020B0606030504020204"/>
              </a:rPr>
              <a:t>required</a:t>
            </a:r>
            <a:r>
              <a:rPr lang="en-US" sz="2600" b="1">
                <a:solidFill>
                  <a:schemeClr val="bg1"/>
                </a:solidFill>
                <a:latin typeface="Open Sans" panose="020B0606030504020204"/>
              </a:rPr>
              <a:t> </a:t>
            </a:r>
            <a:r>
              <a:rPr lang="en-US" sz="2600">
                <a:solidFill>
                  <a:schemeClr val="bg1"/>
                </a:solidFill>
                <a:latin typeface="Open Sans" panose="020B0606030504020204"/>
              </a:rPr>
              <a:t>for all graduate degree enrollment </a:t>
            </a:r>
          </a:p>
          <a:p>
            <a:pPr marL="344488" indent="-225425">
              <a:lnSpc>
                <a:spcPct val="120000"/>
              </a:lnSpc>
              <a:buSzPct val="100000"/>
            </a:pPr>
            <a:r>
              <a:rPr lang="en-US" sz="2600">
                <a:solidFill>
                  <a:schemeClr val="bg1"/>
                </a:solidFill>
                <a:latin typeface="Open Sans" panose="020B0606030504020204"/>
              </a:rPr>
              <a:t>Official or unofficial transcripts accepted</a:t>
            </a:r>
          </a:p>
          <a:p>
            <a:pPr marL="344488" indent="-225425">
              <a:lnSpc>
                <a:spcPct val="120000"/>
              </a:lnSpc>
              <a:buSzPct val="100000"/>
            </a:pPr>
            <a:r>
              <a:rPr lang="en-US" sz="2600">
                <a:solidFill>
                  <a:schemeClr val="bg1"/>
                </a:solidFill>
                <a:latin typeface="Open Sans" panose="020B0606030504020204"/>
              </a:rPr>
              <a:t>Official transcripts </a:t>
            </a:r>
            <a:r>
              <a:rPr lang="en-US" sz="2600" b="1">
                <a:solidFill>
                  <a:schemeClr val="bg1"/>
                </a:solidFill>
                <a:latin typeface="Open Sans" panose="020B0606030504020204"/>
              </a:rPr>
              <a:t>recommended</a:t>
            </a:r>
            <a:r>
              <a:rPr lang="en-US" sz="2600">
                <a:solidFill>
                  <a:schemeClr val="bg1"/>
                </a:solidFill>
                <a:latin typeface="Open Sans" panose="020B0606030504020204"/>
              </a:rPr>
              <a:t> </a:t>
            </a:r>
            <a:r>
              <a:rPr lang="en-US" sz="2600">
                <a:latin typeface="Open Sans" panose="020B0606030504020204"/>
              </a:rPr>
              <a:t>for 2</a:t>
            </a:r>
            <a:r>
              <a:rPr lang="en-US" sz="2600" baseline="30000">
                <a:latin typeface="Open Sans" panose="020B0606030504020204"/>
              </a:rPr>
              <a:t>nd</a:t>
            </a:r>
            <a:r>
              <a:rPr lang="en-US" sz="2600">
                <a:latin typeface="Open Sans" panose="020B0606030504020204"/>
              </a:rPr>
              <a:t> year graduate students</a:t>
            </a:r>
          </a:p>
        </p:txBody>
      </p:sp>
      <p:sp>
        <p:nvSpPr>
          <p:cNvPr id="355" name="Google Shape;355;p20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>
                <a:solidFill>
                  <a:schemeClr val="bg1"/>
                </a:solidFill>
                <a:sym typeface="Calibri"/>
              </a:rPr>
              <a:pPr lvl="0"/>
              <a:t>20</a:t>
            </a:fld>
            <a:endParaRPr lang="en-US">
              <a:solidFill>
                <a:schemeClr val="bg1"/>
              </a:solidFill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9558" y="0"/>
            <a:ext cx="6999394" cy="6858000"/>
          </a:xfrm>
          <a:custGeom>
            <a:avLst/>
            <a:gdLst/>
            <a:ahLst/>
            <a:cxnLst/>
            <a:rect l="l" t="t" r="r" b="b"/>
            <a:pathLst>
              <a:path w="6999394" h="6858000" extrusionOk="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07636" y="0"/>
            <a:ext cx="7281316" cy="6858000"/>
          </a:xfrm>
          <a:custGeom>
            <a:avLst/>
            <a:gdLst/>
            <a:ahLst/>
            <a:cxnLst/>
            <a:rect l="l" t="t" r="r" b="b"/>
            <a:pathLst>
              <a:path w="7281316" h="6858000" extrusionOk="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1"/>
          <p:cNvSpPr txBox="1">
            <a:spLocks noGrp="1"/>
          </p:cNvSpPr>
          <p:nvPr>
            <p:ph type="title" idx="4294967295"/>
          </p:nvPr>
        </p:nvSpPr>
        <p:spPr>
          <a:xfrm>
            <a:off x="6046788" y="1220788"/>
            <a:ext cx="5284787" cy="3667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3262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Graduate Research Fellowship Program (GRFP)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3262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Review Criteria</a:t>
            </a:r>
          </a:p>
        </p:txBody>
      </p:sp>
      <p:sp>
        <p:nvSpPr>
          <p:cNvPr id="367" name="Google Shape;367;p21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DD6D686E-E7E1-0282-B5A9-892E1E2BEB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914900" y="273053"/>
            <a:ext cx="6647621" cy="1159821"/>
          </a:xfrm>
          <a:prstGeom prst="rect">
            <a:avLst/>
          </a:prstGeom>
          <a:noFill/>
          <a:ln w="28575"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D3B34E"/>
                </a:solidFill>
                <a:effectLst/>
                <a:uLnTx/>
                <a:uFillTx/>
                <a:latin typeface="Open Sans" panose="020B0606030504020204"/>
                <a:ea typeface="+mj-ea"/>
                <a:cs typeface="+mj-cs"/>
              </a:rPr>
              <a:t>Comprehensive Review</a:t>
            </a:r>
            <a:b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/>
                <a:ea typeface="+mj-ea"/>
                <a:cs typeface="+mj-cs"/>
              </a:rPr>
            </a:b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/>
                <a:ea typeface="+mj-ea"/>
                <a:cs typeface="+mj-cs"/>
              </a:rPr>
              <a:t>  </a:t>
            </a:r>
            <a:b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/>
                <a:ea typeface="+mj-ea"/>
                <a:cs typeface="+mj-cs"/>
              </a:rPr>
            </a:b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/>
                <a:ea typeface="+mj-ea"/>
                <a:cs typeface="+mj-cs"/>
              </a:rPr>
              <a:t>National Science Board Merit Review Criteria</a:t>
            </a:r>
          </a:p>
        </p:txBody>
      </p:sp>
      <p:sp>
        <p:nvSpPr>
          <p:cNvPr id="374" name="Google Shape;374;p22"/>
          <p:cNvSpPr txBox="1">
            <a:spLocks noGrp="1"/>
          </p:cNvSpPr>
          <p:nvPr>
            <p:ph type="body" sz="quarter" idx="11"/>
          </p:nvPr>
        </p:nvSpPr>
        <p:spPr>
          <a:xfrm>
            <a:off x="592830" y="1876425"/>
            <a:ext cx="11006340" cy="3667125"/>
          </a:xfrm>
          <a:prstGeom prst="rect">
            <a:avLst/>
          </a:prstGeom>
          <a:solidFill>
            <a:srgbClr val="000000">
              <a:alpha val="50196"/>
            </a:srgbClr>
          </a:solidFill>
          <a:ln w="28575" cap="flat" cmpd="sng">
            <a:solidFill>
              <a:srgbClr val="D3B3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400" b="1">
                <a:solidFill>
                  <a:srgbClr val="D3B34E"/>
                </a:solidFill>
                <a:latin typeface="Open Sans" panose="020B0606030504020204"/>
              </a:rPr>
              <a:t>  Intellectual Merit</a:t>
            </a:r>
            <a:r>
              <a:rPr lang="en-US" sz="2400" b="1">
                <a:solidFill>
                  <a:srgbClr val="4EC3E0"/>
                </a:solidFill>
                <a:latin typeface="Open Sans" panose="020B0606030504020204"/>
              </a:rPr>
              <a:t> </a:t>
            </a:r>
            <a:endParaRPr>
              <a:solidFill>
                <a:srgbClr val="4EC3E0"/>
              </a:solidFill>
              <a:latin typeface="Open Sans" panose="020B0606030504020204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latin typeface="Open Sans" panose="020B0606030504020204"/>
              </a:rPr>
              <a:t>How important is the proposed activity to advancing knowledge within its own field or across different fields?</a:t>
            </a:r>
            <a:endParaRPr>
              <a:latin typeface="Open Sans" panose="020B060603050402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400" b="1">
                <a:latin typeface="Open Sans" panose="020B0606030504020204"/>
              </a:rPr>
              <a:t>  </a:t>
            </a:r>
            <a:r>
              <a:rPr lang="en-US" sz="2400" b="1">
                <a:solidFill>
                  <a:srgbClr val="D3B34E"/>
                </a:solidFill>
                <a:latin typeface="Open Sans" panose="020B0606030504020204"/>
              </a:rPr>
              <a:t>Broader Impacts</a:t>
            </a:r>
            <a:endParaRPr>
              <a:solidFill>
                <a:srgbClr val="D3B34E"/>
              </a:solidFill>
              <a:latin typeface="Open Sans" panose="020B0606030504020204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latin typeface="Open Sans" panose="020B0606030504020204"/>
              </a:rPr>
              <a:t>How well does the proposed activity benefit society or advance desired societal outcomes?</a:t>
            </a:r>
            <a:endParaRPr>
              <a:latin typeface="Open Sans" panose="020B0606030504020204"/>
            </a:endParaRPr>
          </a:p>
        </p:txBody>
      </p:sp>
      <p:sp>
        <p:nvSpPr>
          <p:cNvPr id="375" name="Google Shape;375;p22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itle"/>
          <p:cNvSpPr txBox="1">
            <a:spLocks noGrp="1"/>
          </p:cNvSpPr>
          <p:nvPr>
            <p:ph type="title"/>
          </p:nvPr>
        </p:nvSpPr>
        <p:spPr>
          <a:xfrm>
            <a:off x="4969257" y="273053"/>
            <a:ext cx="6593264" cy="1159821"/>
          </a:xfrm>
          <a:prstGeom prst="rect">
            <a:avLst/>
          </a:prstGeom>
          <a:noFill/>
          <a:ln w="28575"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alibri"/>
              <a:buNone/>
            </a:pPr>
            <a:r>
              <a:rPr lang="en-US" sz="3200" b="1">
                <a:solidFill>
                  <a:srgbClr val="D3B34E"/>
                </a:solidFill>
                <a:latin typeface="Open Sans" panose="020B0606030504020204"/>
              </a:rPr>
              <a:t>Comprehensive Review</a:t>
            </a:r>
            <a:br>
              <a:rPr lang="en-US" sz="3200">
                <a:solidFill>
                  <a:schemeClr val="accent4"/>
                </a:solidFill>
                <a:latin typeface="Open Sans" panose="020B0606030504020204"/>
              </a:rPr>
            </a:br>
            <a:r>
              <a:rPr lang="en-US" sz="800">
                <a:solidFill>
                  <a:schemeClr val="accent4"/>
                </a:solidFill>
                <a:latin typeface="Open Sans" panose="020B0606030504020204"/>
              </a:rPr>
              <a:t>  </a:t>
            </a:r>
            <a:br>
              <a:rPr lang="en-US" sz="3200">
                <a:solidFill>
                  <a:schemeClr val="accent4"/>
                </a:solidFill>
                <a:latin typeface="Open Sans" panose="020B0606030504020204"/>
              </a:rPr>
            </a:br>
            <a:r>
              <a:rPr lang="en-US" sz="2400" b="1">
                <a:latin typeface="Open Sans" panose="020B0606030504020204"/>
              </a:rPr>
              <a:t>National Science Board Merit Review Criteria (Continued)</a:t>
            </a:r>
            <a:endParaRPr sz="2400" b="1">
              <a:latin typeface="Open Sans" panose="020B0606030504020204"/>
            </a:endParaRPr>
          </a:p>
        </p:txBody>
      </p:sp>
      <p:sp>
        <p:nvSpPr>
          <p:cNvPr id="384" name="Google Shape;384;p23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3"/>
          <p:cNvSpPr txBox="1">
            <a:spLocks noGrp="1"/>
          </p:cNvSpPr>
          <p:nvPr>
            <p:ph type="body" sz="quarter" idx="11"/>
          </p:nvPr>
        </p:nvSpPr>
        <p:spPr>
          <a:xfrm>
            <a:off x="592830" y="1876425"/>
            <a:ext cx="11006340" cy="3667125"/>
          </a:xfrm>
          <a:prstGeom prst="rect">
            <a:avLst/>
          </a:prstGeom>
          <a:solidFill>
            <a:srgbClr val="000000">
              <a:alpha val="50196"/>
            </a:srgbClr>
          </a:solidFill>
          <a:ln w="28575">
            <a:solidFill>
              <a:srgbClr val="D3B34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b="1">
                <a:solidFill>
                  <a:srgbClr val="D3B34E"/>
                </a:solidFill>
                <a:latin typeface="Open Sans" panose="020B0606030504020204"/>
              </a:rPr>
              <a:t>Review considerations:</a:t>
            </a:r>
            <a:endParaRPr b="1">
              <a:solidFill>
                <a:srgbClr val="D3B34E"/>
              </a:solidFill>
              <a:latin typeface="Open Sans" panose="020B0606030504020204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u="sng">
                <a:latin typeface="Open Sans" panose="020B0606030504020204"/>
              </a:rPr>
              <a:t>Demonstrated potential</a:t>
            </a:r>
            <a:r>
              <a:rPr lang="en-US">
                <a:latin typeface="Open Sans" panose="020B0606030504020204"/>
              </a:rPr>
              <a:t> for significant achievement in STEM</a:t>
            </a:r>
            <a:endParaRPr>
              <a:latin typeface="Open Sans" panose="020B0606030504020204"/>
            </a:endParaRPr>
          </a:p>
          <a:p>
            <a:pPr lvl="1">
              <a:lnSpc>
                <a:spcPct val="100000"/>
              </a:lnSpc>
              <a:buClr>
                <a:schemeClr val="lt1"/>
              </a:buClr>
              <a:buSzPts val="2400"/>
            </a:pPr>
            <a:r>
              <a:rPr lang="en-US" u="sng">
                <a:latin typeface="Open Sans" panose="020B0606030504020204"/>
              </a:rPr>
              <a:t>Comprehensive</a:t>
            </a:r>
            <a:r>
              <a:rPr lang="en-US">
                <a:latin typeface="Open Sans" panose="020B0606030504020204"/>
              </a:rPr>
              <a:t> approach to review</a:t>
            </a: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u="sng">
                <a:latin typeface="Open Sans" panose="020B0606030504020204"/>
              </a:rPr>
              <a:t>Balanced consideration</a:t>
            </a:r>
            <a:r>
              <a:rPr lang="en-US">
                <a:latin typeface="Open Sans" panose="020B0606030504020204"/>
              </a:rPr>
              <a:t> to all components of the application</a:t>
            </a:r>
          </a:p>
          <a:p>
            <a:pPr marL="160020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>
                <a:latin typeface="Open Sans" panose="020B0606030504020204"/>
              </a:rPr>
              <a:t>educational and research record, leadership, outreach, service activities, plans for the future, individual competencies, experiences, and other attributes</a:t>
            </a:r>
            <a:endParaRPr>
              <a:latin typeface="Open Sans" panose="020B060603050402020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itle"/>
          <p:cNvSpPr txBox="1">
            <a:spLocks noGrp="1"/>
          </p:cNvSpPr>
          <p:nvPr>
            <p:ph type="title"/>
          </p:nvPr>
        </p:nvSpPr>
        <p:spPr>
          <a:xfrm>
            <a:off x="4773814" y="302779"/>
            <a:ext cx="6593264" cy="115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indent="117475"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200" b="1">
                <a:solidFill>
                  <a:srgbClr val="D3B34E"/>
                </a:solidFill>
                <a:latin typeface="Open Sans" panose="020B0606030504020204"/>
                <a:ea typeface="Arial"/>
                <a:cs typeface="Arial"/>
                <a:sym typeface="Arial"/>
              </a:rPr>
              <a:t>Intellectual Merit</a:t>
            </a:r>
            <a:br>
              <a:rPr lang="en-US" sz="3200">
                <a:latin typeface="Open Sans" panose="020B0606030504020204"/>
                <a:ea typeface="Arial"/>
                <a:cs typeface="Arial"/>
                <a:sym typeface="Arial"/>
              </a:rPr>
            </a:br>
            <a:r>
              <a:rPr lang="en-US" sz="2400" b="1">
                <a:latin typeface="Open Sans" panose="020B0606030504020204"/>
              </a:rPr>
              <a:t>Potential to advance knowledge</a:t>
            </a:r>
            <a:endParaRPr sz="2400" b="1">
              <a:latin typeface="Open Sans" panose="020B0606030504020204"/>
            </a:endParaRPr>
          </a:p>
        </p:txBody>
      </p:sp>
      <p:sp>
        <p:nvSpPr>
          <p:cNvPr id="393" name="Google Shape;393;p24"/>
          <p:cNvSpPr txBox="1">
            <a:spLocks noGrp="1"/>
          </p:cNvSpPr>
          <p:nvPr>
            <p:ph type="body" sz="quarter" idx="11"/>
          </p:nvPr>
        </p:nvSpPr>
        <p:spPr>
          <a:xfrm>
            <a:off x="444500" y="1548328"/>
            <a:ext cx="11353800" cy="4280972"/>
          </a:xfrm>
          <a:prstGeom prst="rect">
            <a:avLst/>
          </a:prstGeom>
          <a:solidFill>
            <a:srgbClr val="000000">
              <a:alpha val="50196"/>
            </a:srgbClr>
          </a:solidFill>
          <a:ln w="28575">
            <a:solidFill>
              <a:srgbClr val="D3B34E"/>
            </a:solidFill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">
              <a:solidFill>
                <a:schemeClr val="lt1"/>
              </a:solidFill>
              <a:latin typeface="Open Sans" panose="020B0606030504020204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600" b="1">
                <a:solidFill>
                  <a:srgbClr val="D3B34E"/>
                </a:solidFill>
                <a:latin typeface="Open Sans" panose="020B0606030504020204"/>
              </a:rPr>
              <a:t>Evidence of potential and ability:</a:t>
            </a:r>
            <a:endParaRPr lang="en-US" sz="2600">
              <a:solidFill>
                <a:srgbClr val="D3B34E"/>
              </a:solidFill>
              <a:latin typeface="Open Sans" panose="020B0606030504020204"/>
            </a:endParaRPr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600">
                <a:solidFill>
                  <a:schemeClr val="lt1"/>
                </a:solidFill>
                <a:latin typeface="Open Sans" panose="020B0606030504020204"/>
              </a:rPr>
              <a:t>Demonstrated intellectual ability (grades, curricula, awards, publications, presentations, etc.)</a:t>
            </a:r>
            <a:endParaRPr lang="en-US" sz="2600">
              <a:latin typeface="Open Sans" panose="020B0606030504020204"/>
            </a:endParaRPr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600">
                <a:solidFill>
                  <a:schemeClr val="lt1"/>
                </a:solidFill>
                <a:latin typeface="Open Sans" panose="020B0606030504020204"/>
              </a:rPr>
              <a:t>Plan and conduct research</a:t>
            </a:r>
            <a:endParaRPr lang="en-US" sz="2600">
              <a:latin typeface="Open Sans" panose="020B0606030504020204"/>
            </a:endParaRPr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600">
                <a:solidFill>
                  <a:schemeClr val="lt1"/>
                </a:solidFill>
                <a:latin typeface="Open Sans" panose="020B0606030504020204"/>
              </a:rPr>
              <a:t>Work as a member of a team as well as independently</a:t>
            </a:r>
            <a:endParaRPr lang="en-US" sz="2600">
              <a:latin typeface="Open Sans" panose="020B0606030504020204"/>
            </a:endParaRPr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600">
                <a:solidFill>
                  <a:schemeClr val="lt1"/>
                </a:solidFill>
                <a:latin typeface="Open Sans" panose="020B0606030504020204"/>
              </a:rPr>
              <a:t>Interpret and communicate research</a:t>
            </a:r>
            <a:endParaRPr lang="en-US" sz="2600">
              <a:latin typeface="Open Sans" panose="020B0606030504020204"/>
            </a:endParaRPr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600">
                <a:solidFill>
                  <a:schemeClr val="lt1"/>
                </a:solidFill>
                <a:latin typeface="Open Sans" panose="020B0606030504020204"/>
              </a:rPr>
              <a:t>Take initiative, solve problems, persist</a:t>
            </a:r>
            <a:endParaRPr lang="en-US" sz="2600">
              <a:latin typeface="Open Sans" panose="020B0606030504020204"/>
            </a:endParaRPr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600">
                <a:solidFill>
                  <a:schemeClr val="lt1"/>
                </a:solidFill>
                <a:latin typeface="Open Sans" panose="020B0606030504020204"/>
              </a:rPr>
              <a:t>Display the potential of your approach to your major field of study and your Research Plan to advance knowledge</a:t>
            </a:r>
            <a:endParaRPr lang="en-US" sz="2600">
              <a:latin typeface="Open Sans" panose="020B0606030504020204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200">
              <a:solidFill>
                <a:schemeClr val="lt1"/>
              </a:solidFill>
              <a:latin typeface="Open Sans" panose="020B0606030504020204"/>
            </a:endParaRPr>
          </a:p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lang="en-US" sz="2000">
              <a:solidFill>
                <a:schemeClr val="lt1"/>
              </a:solidFill>
              <a:latin typeface="Open Sans" panose="020B0606030504020204"/>
            </a:endParaRPr>
          </a:p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>
                <a:solidFill>
                  <a:srgbClr val="D3B34E"/>
                </a:solidFill>
                <a:latin typeface="Open Sans" panose="020B0606030504020204"/>
              </a:rPr>
              <a:t>Evidence of Intellectual Merit can be found in all parts of the application: Personal Statement, Research Plan, letters, experiences, awards, achievements, and transcripts</a:t>
            </a:r>
            <a:endParaRPr>
              <a:solidFill>
                <a:srgbClr val="D3B34E"/>
              </a:solidFill>
              <a:latin typeface="Open Sans" panose="020B0606030504020204"/>
            </a:endParaRPr>
          </a:p>
        </p:txBody>
      </p:sp>
      <p:sp>
        <p:nvSpPr>
          <p:cNvPr id="394" name="Google Shape;394;p24"/>
          <p:cNvSpPr/>
          <p:nvPr/>
        </p:nvSpPr>
        <p:spPr>
          <a:xfrm>
            <a:off x="10784148" y="6190096"/>
            <a:ext cx="1165860" cy="3651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itle"/>
          <p:cNvSpPr txBox="1">
            <a:spLocks noGrp="1"/>
          </p:cNvSpPr>
          <p:nvPr>
            <p:ph type="title"/>
          </p:nvPr>
        </p:nvSpPr>
        <p:spPr>
          <a:xfrm>
            <a:off x="4773813" y="245159"/>
            <a:ext cx="6999085" cy="115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indent="117475"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600" b="1">
                <a:solidFill>
                  <a:srgbClr val="D3B34E"/>
                </a:solidFill>
                <a:latin typeface="Open Sans" panose="020B0606030504020204"/>
                <a:ea typeface="Arial"/>
                <a:cs typeface="Arial"/>
                <a:sym typeface="Arial"/>
              </a:rPr>
              <a:t>Broader Impacts</a:t>
            </a:r>
            <a:br>
              <a:rPr lang="en-US" sz="3600" b="0">
                <a:solidFill>
                  <a:srgbClr val="D3B34E"/>
                </a:solidFill>
                <a:latin typeface="Open Sans" panose="020B0606030504020204"/>
                <a:ea typeface="Arial"/>
                <a:cs typeface="Arial"/>
                <a:sym typeface="Arial"/>
              </a:rPr>
            </a:br>
            <a:r>
              <a:rPr lang="en-US" sz="2700" b="1">
                <a:latin typeface="Open Sans" panose="020B0606030504020204"/>
              </a:rPr>
              <a:t>Potential Impact of the Individual or </a:t>
            </a:r>
            <a:br>
              <a:rPr lang="en-US" sz="2700" b="1">
                <a:latin typeface="Open Sans" panose="020B0606030504020204"/>
              </a:rPr>
            </a:br>
            <a:r>
              <a:rPr lang="en-US" sz="2700" b="1">
                <a:latin typeface="Open Sans" panose="020B0606030504020204"/>
              </a:rPr>
              <a:t>Research on Society</a:t>
            </a:r>
            <a:r>
              <a:rPr lang="en-US" sz="2700" b="1">
                <a:latin typeface="Open Sans" panose="020B0606030504020204"/>
                <a:ea typeface="Arial"/>
                <a:cs typeface="Arial"/>
                <a:sym typeface="Arial"/>
              </a:rPr>
              <a:t> </a:t>
            </a:r>
            <a:endParaRPr sz="2700" b="1">
              <a:latin typeface="Open Sans" panose="020B0606030504020204"/>
            </a:endParaRPr>
          </a:p>
        </p:txBody>
      </p:sp>
      <p:sp>
        <p:nvSpPr>
          <p:cNvPr id="402" name="Google Shape;402;p25"/>
          <p:cNvSpPr txBox="1">
            <a:spLocks noGrp="1"/>
          </p:cNvSpPr>
          <p:nvPr>
            <p:ph type="body" sz="quarter" idx="11"/>
          </p:nvPr>
        </p:nvSpPr>
        <p:spPr>
          <a:xfrm>
            <a:off x="495300" y="1662109"/>
            <a:ext cx="11277599" cy="4095753"/>
          </a:xfrm>
          <a:prstGeom prst="rect">
            <a:avLst/>
          </a:prstGeom>
          <a:solidFill>
            <a:srgbClr val="000000">
              <a:alpha val="50196"/>
            </a:srgbClr>
          </a:solidFill>
          <a:ln w="28575">
            <a:solidFill>
              <a:srgbClr val="D3B34E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b="1">
                <a:solidFill>
                  <a:srgbClr val="D3B34E"/>
                </a:solidFill>
                <a:latin typeface="Open Sans" panose="020B0606030504020204"/>
              </a:rPr>
              <a:t>Societal benefits may include, but are not limited to:</a:t>
            </a:r>
            <a:endParaRPr b="1">
              <a:solidFill>
                <a:srgbClr val="D3B34E"/>
              </a:solidFill>
              <a:latin typeface="Open Sans" panose="020B0606030504020204"/>
            </a:endParaRPr>
          </a:p>
          <a:p>
            <a:pPr marL="2286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>
                <a:solidFill>
                  <a:schemeClr val="lt1"/>
                </a:solidFill>
                <a:latin typeface="Open Sans" panose="020B0606030504020204"/>
              </a:rPr>
              <a:t>Increasing participation of the full spectrum of diverse talent in STEM</a:t>
            </a:r>
            <a:endParaRPr>
              <a:solidFill>
                <a:schemeClr val="lt1"/>
              </a:solidFill>
              <a:latin typeface="Open Sans" panose="020B0606030504020204"/>
            </a:endParaRPr>
          </a:p>
          <a:p>
            <a:pPr marL="2286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>
                <a:solidFill>
                  <a:schemeClr val="lt1"/>
                </a:solidFill>
                <a:latin typeface="Open Sans" panose="020B0606030504020204"/>
              </a:rPr>
              <a:t>Engaging in mentoring; improving STEM education in schools</a:t>
            </a:r>
            <a:endParaRPr>
              <a:solidFill>
                <a:schemeClr val="lt1"/>
              </a:solidFill>
              <a:latin typeface="Open Sans" panose="020B0606030504020204"/>
            </a:endParaRPr>
          </a:p>
          <a:p>
            <a:pPr marL="2286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>
                <a:solidFill>
                  <a:schemeClr val="lt1"/>
                </a:solidFill>
                <a:latin typeface="Open Sans" panose="020B0606030504020204"/>
              </a:rPr>
              <a:t>Increasing public scientific literacy; increased public engagement with STEM</a:t>
            </a:r>
            <a:endParaRPr>
              <a:solidFill>
                <a:schemeClr val="lt1"/>
              </a:solidFill>
              <a:latin typeface="Open Sans" panose="020B0606030504020204"/>
            </a:endParaRPr>
          </a:p>
          <a:p>
            <a:pPr marL="2286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>
                <a:solidFill>
                  <a:schemeClr val="lt1"/>
                </a:solidFill>
                <a:latin typeface="Open Sans" panose="020B0606030504020204"/>
              </a:rPr>
              <a:t>Conducting community outreach: science clubs, radio, TV, newspapers, blogs</a:t>
            </a:r>
            <a:endParaRPr>
              <a:solidFill>
                <a:schemeClr val="lt1"/>
              </a:solidFill>
              <a:latin typeface="Open Sans" panose="020B0606030504020204"/>
            </a:endParaRPr>
          </a:p>
          <a:p>
            <a:pPr marL="2286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>
                <a:solidFill>
                  <a:schemeClr val="lt1"/>
                </a:solidFill>
                <a:latin typeface="Open Sans" panose="020B0606030504020204"/>
              </a:rPr>
              <a:t>Increasing collaboration between academia, industry, others</a:t>
            </a:r>
            <a:endParaRPr>
              <a:solidFill>
                <a:schemeClr val="lt1"/>
              </a:solidFill>
              <a:latin typeface="Open Sans" panose="020B0606030504020204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n-US">
              <a:solidFill>
                <a:schemeClr val="lt1"/>
              </a:solidFill>
              <a:latin typeface="Open Sans" panose="020B0606030504020204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>
                <a:solidFill>
                  <a:srgbClr val="D3B34E"/>
                </a:solidFill>
                <a:latin typeface="Open Sans" panose="020B0606030504020204"/>
              </a:rPr>
              <a:t>Evidence of Broader Impacts can be in all parts of the application: Personal Statement, Research Plan, letters, experiences, awards, achievements</a:t>
            </a:r>
            <a:endParaRPr>
              <a:solidFill>
                <a:srgbClr val="D3B34E"/>
              </a:solidFill>
              <a:latin typeface="Open Sans" panose="020B0606030504020204"/>
            </a:endParaRPr>
          </a:p>
        </p:txBody>
      </p:sp>
      <p:sp>
        <p:nvSpPr>
          <p:cNvPr id="403" name="Google Shape;403;p25"/>
          <p:cNvSpPr/>
          <p:nvPr/>
        </p:nvSpPr>
        <p:spPr>
          <a:xfrm>
            <a:off x="10784148" y="6190096"/>
            <a:ext cx="1165860" cy="3651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419C-2732-942A-D45F-56431F898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solidFill>
                  <a:srgbClr val="D3B34E"/>
                </a:solidFill>
                <a:latin typeface="Open Sans" panose="020B0606030504020204"/>
                <a:ea typeface="Arial"/>
                <a:cs typeface="Arial"/>
              </a:rPr>
              <a:t>NSF GRFP Application Guidelines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F86E97-23B6-19BE-FF31-198F5081B5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26</a:t>
            </a:fld>
            <a:r>
              <a:rPr lang="en-US"/>
              <a:t>  ]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BAE749-09CC-C605-9422-30413D92E1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181" y="1711836"/>
            <a:ext cx="11006340" cy="3970928"/>
          </a:xfrm>
          <a:ln w="28575"/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u="sng">
                <a:solidFill>
                  <a:srgbClr val="D2B34E"/>
                </a:solidFill>
                <a:latin typeface="Open Sans"/>
                <a:ea typeface="Open sans"/>
                <a:cs typeface="Arial"/>
              </a:rPr>
              <a:t>START EARLY!!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D2B34E"/>
                </a:solidFill>
                <a:latin typeface="Open Sans"/>
                <a:ea typeface="Open sans"/>
                <a:cs typeface="Arial"/>
              </a:rPr>
              <a:t>Read</a:t>
            </a:r>
            <a:r>
              <a:rPr lang="en-US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 the NSF GRFP Solicitation thoroughly and follow the instructions.</a:t>
            </a:r>
            <a:endParaRPr lang="en-US">
              <a:solidFill>
                <a:schemeClr val="bg1"/>
              </a:solidFill>
              <a:latin typeface="Open Sans"/>
              <a:ea typeface="Open Sans"/>
              <a:cs typeface="Calibri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rgbClr val="D2B34E"/>
                </a:solidFill>
                <a:effectLst/>
                <a:latin typeface="Open Sans"/>
                <a:ea typeface="Open sans"/>
                <a:cs typeface="Open sans"/>
              </a:rPr>
              <a:t>Familiarize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en Sans"/>
                <a:ea typeface="Open sans"/>
                <a:cs typeface="Open sans"/>
              </a:rPr>
              <a:t> yourself with the </a:t>
            </a:r>
            <a:r>
              <a:rPr lang="en-US" altLang="en-US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application 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en Sans"/>
                <a:ea typeface="Open sans"/>
                <a:cs typeface="Open sans"/>
              </a:rPr>
              <a:t>module.</a:t>
            </a:r>
            <a:endParaRPr lang="en-US">
              <a:solidFill>
                <a:schemeClr val="bg1"/>
              </a:solidFill>
              <a:latin typeface="Open Sans"/>
              <a:ea typeface="Open Sans"/>
              <a:cs typeface="Calibri" panose="020F0502020204030204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rgbClr val="D2B34E"/>
                </a:solidFill>
                <a:effectLst/>
                <a:latin typeface="Open Sans"/>
                <a:ea typeface="Open sans"/>
                <a:cs typeface="Open sans"/>
              </a:rPr>
              <a:t>Reference Letters</a:t>
            </a:r>
            <a:r>
              <a:rPr lang="en-US" altLang="en-US" b="1">
                <a:solidFill>
                  <a:srgbClr val="D2B34E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are due </a:t>
            </a:r>
            <a:r>
              <a:rPr lang="en-US" b="1" u="sng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October 11th at 5 p.m. Eastern Time</a:t>
            </a:r>
            <a:r>
              <a:rPr lang="en-US" altLang="en-US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 </a:t>
            </a:r>
            <a:endParaRPr lang="en-US" altLang="en-US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Open Sans"/>
              <a:ea typeface="Open sans"/>
              <a:cs typeface="Open sans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u="sng">
                <a:latin typeface="Open Sans"/>
                <a:ea typeface="Open sans"/>
                <a:cs typeface="Open sans"/>
              </a:rPr>
              <a:t>Two to four weeks before</a:t>
            </a:r>
            <a:r>
              <a:rPr lang="en-US" altLang="en-US" b="1">
                <a:latin typeface="Open Sans"/>
                <a:ea typeface="Open sans"/>
                <a:cs typeface="Open sans"/>
              </a:rPr>
              <a:t>: </a:t>
            </a:r>
            <a:r>
              <a:rPr lang="en-US" altLang="en-US">
                <a:latin typeface="Open Sans"/>
                <a:ea typeface="Open sans"/>
                <a:cs typeface="Open sans"/>
              </a:rPr>
              <a:t>Submit</a:t>
            </a:r>
            <a:r>
              <a:rPr kumimoji="0" lang="en-US" altLang="en-US" i="0" u="none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 names and accurate e-mail addresses of at least three reference 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writers.</a:t>
            </a:r>
            <a:endParaRPr lang="en-US" altLang="en-US" b="0" i="0" u="none" strike="noStrike" cap="none" normalizeH="0" baseline="0">
              <a:ln>
                <a:noFill/>
              </a:ln>
              <a:effectLst/>
              <a:latin typeface="Open Sans"/>
              <a:ea typeface="Open sans"/>
              <a:cs typeface="Open sans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u="sng">
                <a:latin typeface="Open Sans"/>
                <a:ea typeface="Open sans"/>
                <a:cs typeface="Open sans"/>
              </a:rPr>
              <a:t>About a week before</a:t>
            </a:r>
            <a:r>
              <a:rPr lang="en-US" altLang="en-US">
                <a:latin typeface="Open Sans"/>
                <a:ea typeface="Open sans"/>
                <a:cs typeface="Open sans"/>
              </a:rPr>
              <a:t>: 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Remind reference writers to submit letters by </a:t>
            </a:r>
            <a:r>
              <a:rPr lang="en-US" altLang="en-US">
                <a:latin typeface="Open Sans"/>
                <a:ea typeface="Open sans"/>
                <a:cs typeface="Open sans"/>
              </a:rPr>
              <a:t>5 p.m. Eastern Time, October 11.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b="1" i="0" u="sng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Earlier Deadline</a:t>
            </a:r>
            <a:r>
              <a:rPr lang="en-US" altLang="en-US" b="1">
                <a:latin typeface="Open Sans"/>
                <a:ea typeface="Open sans"/>
                <a:cs typeface="Open sans"/>
              </a:rPr>
              <a:t>!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 Reference Letters in BEFORE application deadline.</a:t>
            </a:r>
            <a:endParaRPr lang="en-US" altLang="en-US" b="0" i="0" u="none" strike="noStrike" cap="none" normalizeH="0" baseline="0">
              <a:ln>
                <a:noFill/>
              </a:ln>
              <a:effectLst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03610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419C-2732-942A-D45F-56431F898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solidFill>
                  <a:srgbClr val="D3B34E"/>
                </a:solidFill>
                <a:latin typeface="Open Sans" panose="020B0606030504020204"/>
                <a:ea typeface="Arial"/>
                <a:cs typeface="Arial"/>
              </a:rPr>
              <a:t>NSF GRFP Application Guidelines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F86E97-23B6-19BE-FF31-198F5081B5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27</a:t>
            </a:fld>
            <a:r>
              <a:rPr lang="en-US"/>
              <a:t>  ]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BAE749-09CC-C605-9422-30413D92E1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181" y="1711836"/>
            <a:ext cx="11006340" cy="3970928"/>
          </a:xfrm>
          <a:ln w="28575"/>
        </p:spPr>
        <p:txBody>
          <a:bodyPr>
            <a:no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rgbClr val="D2B34E"/>
                </a:solidFill>
                <a:effectLst/>
                <a:latin typeface="Open Sans"/>
                <a:ea typeface="Open sans"/>
                <a:cs typeface="Open sans"/>
              </a:rPr>
              <a:t>Major Field of Study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D2B34E"/>
                </a:solidFill>
                <a:effectLst/>
                <a:latin typeface="Open Sans"/>
                <a:ea typeface="Open sans"/>
                <a:cs typeface="Open sans"/>
              </a:rPr>
              <a:t>:</a:t>
            </a:r>
            <a:endParaRPr lang="en-US">
              <a:latin typeface="Open Sans"/>
              <a:ea typeface="Open Sans"/>
              <a:cs typeface="Open Sans"/>
            </a:endParaRPr>
          </a:p>
          <a:p>
            <a:pPr lvl="1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b="1" i="0" u="sng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Check the deadline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 for your Major Field of Study.</a:t>
            </a:r>
            <a:endParaRPr lang="en-US" altLang="en-US" b="0" i="0" u="none" strike="noStrike" cap="none" normalizeH="0" baseline="0">
              <a:ln>
                <a:noFill/>
              </a:ln>
              <a:effectLst/>
              <a:latin typeface="Open Sans"/>
              <a:ea typeface="Open sans"/>
              <a:cs typeface="Open sans"/>
            </a:endParaRPr>
          </a:p>
          <a:p>
            <a:pPr lvl="1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>
                <a:latin typeface="Open Sans"/>
                <a:ea typeface="Open sans"/>
                <a:cs typeface="Open sans"/>
              </a:rPr>
              <a:t>Your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 selected Major Field of Study </a:t>
            </a:r>
            <a:r>
              <a:rPr lang="en-US" altLang="en-US" b="1" u="sng">
                <a:latin typeface="Open Sans"/>
                <a:ea typeface="Open sans"/>
                <a:cs typeface="Open sans"/>
              </a:rPr>
              <a:t>must</a:t>
            </a:r>
            <a:r>
              <a:rPr lang="en-US" altLang="en-US">
                <a:latin typeface="Open Sans"/>
                <a:ea typeface="Open sans"/>
                <a:cs typeface="Open sans"/>
              </a:rPr>
              <a:t> match your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 proposed graduate degree program</a:t>
            </a:r>
            <a:r>
              <a:rPr lang="en-US" altLang="en-US">
                <a:latin typeface="Open Sans"/>
                <a:ea typeface="Open sans"/>
                <a:cs typeface="Open sans"/>
              </a:rPr>
              <a:t> – you will not be awarded if these do not match!</a:t>
            </a:r>
            <a:endParaRPr lang="en-US" altLang="en-US" b="0" i="0" u="none" strike="noStrike" cap="none" normalizeH="0" baseline="0">
              <a:ln>
                <a:noFill/>
              </a:ln>
              <a:effectLst/>
              <a:latin typeface="Open Sans"/>
              <a:ea typeface="Open sans"/>
              <a:cs typeface="Open sans"/>
            </a:endParaRPr>
          </a:p>
          <a:p>
            <a:pPr lvl="1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You </a:t>
            </a:r>
            <a:r>
              <a:rPr kumimoji="0" lang="en-US" altLang="en-US" b="1" i="0" u="sng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cannot change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US" altLang="en-US">
                <a:latin typeface="Open Sans"/>
                <a:ea typeface="Open sans"/>
                <a:cs typeface="Open sans"/>
              </a:rPr>
              <a:t>the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 Major </a:t>
            </a:r>
            <a:r>
              <a:rPr lang="en-US" altLang="en-US">
                <a:latin typeface="Open Sans"/>
                <a:ea typeface="Open sans"/>
                <a:cs typeface="Open sans"/>
              </a:rPr>
              <a:t>F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ield of Study </a:t>
            </a:r>
            <a:r>
              <a:rPr lang="en-US" altLang="en-US">
                <a:latin typeface="Open Sans"/>
                <a:ea typeface="Open sans"/>
                <a:cs typeface="Open sans"/>
              </a:rPr>
              <a:t>associated with your application after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 submission.</a:t>
            </a:r>
            <a:endParaRPr lang="en-US" altLang="en-US" b="0" i="0" u="none" strike="noStrike" cap="none" normalizeH="0" baseline="0">
              <a:ln>
                <a:noFill/>
              </a:ln>
              <a:effectLst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68253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54B4B-7EBE-B0AD-FC8E-B15039CF6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solidFill>
                  <a:srgbClr val="D3B34E"/>
                </a:solidFill>
                <a:latin typeface="Open Sans" panose="020B0606030504020204"/>
                <a:ea typeface="Arial"/>
                <a:cs typeface="Arial"/>
              </a:rPr>
              <a:t>NSF GRFP Application Guidelines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B22B5-3FB6-F35E-90DF-3EC4AF94BE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28</a:t>
            </a:fld>
            <a:r>
              <a:rPr lang="en-US"/>
              <a:t>  ]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08B15D-CBBF-EF4D-ABC8-D0C03C26D4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181" y="1711835"/>
            <a:ext cx="11006340" cy="3970794"/>
          </a:xfrm>
          <a:ln w="28575"/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rgbClr val="D2B34E"/>
                </a:solidFill>
                <a:effectLst/>
                <a:latin typeface="Open Sans"/>
                <a:ea typeface="Open sans"/>
                <a:cs typeface="Open sans"/>
              </a:rPr>
              <a:t>Statements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D2B34E"/>
                </a:solidFill>
                <a:effectLst/>
                <a:latin typeface="Open Sans"/>
                <a:ea typeface="Open sans"/>
                <a:cs typeface="Open sans"/>
              </a:rPr>
              <a:t>:</a:t>
            </a:r>
            <a:endParaRPr lang="en-US">
              <a:latin typeface="Open Sans"/>
              <a:ea typeface="Open Sans"/>
              <a:cs typeface="Open Sans"/>
            </a:endParaRPr>
          </a:p>
          <a:p>
            <a:pPr lvl="1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>
                <a:latin typeface="Open Sans"/>
                <a:ea typeface="+mn-lt"/>
                <a:cs typeface="+mn-lt"/>
              </a:rPr>
              <a:t>Include </a:t>
            </a:r>
            <a:r>
              <a:rPr lang="en-US" b="1" u="sng">
                <a:solidFill>
                  <a:srgbClr val="D2B34E"/>
                </a:solidFill>
                <a:latin typeface="Open Sans"/>
                <a:ea typeface="+mn-lt"/>
                <a:cs typeface="+mn-lt"/>
              </a:rPr>
              <a:t>SEPARATE</a:t>
            </a:r>
            <a:r>
              <a:rPr lang="en-US">
                <a:latin typeface="Open Sans"/>
                <a:ea typeface="+mn-lt"/>
                <a:cs typeface="+mn-lt"/>
              </a:rPr>
              <a:t> headings for </a:t>
            </a:r>
            <a:r>
              <a:rPr lang="en-US" b="1" u="sng">
                <a:solidFill>
                  <a:srgbClr val="D2B34E"/>
                </a:solidFill>
                <a:latin typeface="Open Sans"/>
                <a:ea typeface="+mn-lt"/>
                <a:cs typeface="+mn-lt"/>
              </a:rPr>
              <a:t>Broader Impacts</a:t>
            </a:r>
            <a:r>
              <a:rPr lang="en-US">
                <a:latin typeface="Open Sans"/>
                <a:ea typeface="+mn-lt"/>
                <a:cs typeface="+mn-lt"/>
              </a:rPr>
              <a:t> and </a:t>
            </a:r>
            <a:r>
              <a:rPr lang="en-US" b="1" u="sng">
                <a:solidFill>
                  <a:srgbClr val="D2B34E"/>
                </a:solidFill>
                <a:latin typeface="Open Sans"/>
                <a:ea typeface="+mn-lt"/>
                <a:cs typeface="+mn-lt"/>
              </a:rPr>
              <a:t>Intellectual</a:t>
            </a:r>
            <a:r>
              <a:rPr lang="en-US" b="1">
                <a:solidFill>
                  <a:srgbClr val="D2B34E"/>
                </a:solidFill>
                <a:latin typeface="Open Sans"/>
                <a:ea typeface="+mn-lt"/>
                <a:cs typeface="+mn-lt"/>
              </a:rPr>
              <a:t> </a:t>
            </a:r>
            <a:r>
              <a:rPr lang="en-US" b="1" u="sng">
                <a:solidFill>
                  <a:srgbClr val="D2B34E"/>
                </a:solidFill>
                <a:latin typeface="Open Sans"/>
                <a:ea typeface="+mn-lt"/>
                <a:cs typeface="+mn-lt"/>
              </a:rPr>
              <a:t>Merit</a:t>
            </a:r>
            <a:r>
              <a:rPr lang="en-US" b="1">
                <a:latin typeface="Open Sans"/>
                <a:ea typeface="+mn-lt"/>
                <a:cs typeface="+mn-lt"/>
              </a:rPr>
              <a:t> </a:t>
            </a:r>
            <a:r>
              <a:rPr lang="en-US">
                <a:latin typeface="Open Sans"/>
                <a:ea typeface="+mn-lt"/>
                <a:cs typeface="+mn-lt"/>
              </a:rPr>
              <a:t>in both Research and Personal statements.</a:t>
            </a:r>
            <a:endParaRPr lang="en-US">
              <a:latin typeface="Open Sans"/>
              <a:ea typeface="Calibri"/>
              <a:cs typeface="Calibri"/>
            </a:endParaRP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Use templates in the application module.</a:t>
            </a:r>
            <a:endParaRPr lang="en-US">
              <a:latin typeface="Open Sans"/>
              <a:ea typeface="Open Sans"/>
              <a:cs typeface="Calibri" panose="020F0502020204030204"/>
            </a:endParaRPr>
          </a:p>
          <a:p>
            <a:pPr lvl="1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i="0" u="sng">
                <a:latin typeface="Open Sans"/>
                <a:ea typeface="Open sans"/>
                <a:cs typeface="Open sans"/>
              </a:rPr>
              <a:t>DO NOT USE 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statements from previous </a:t>
            </a:r>
            <a:r>
              <a:rPr lang="en-US" altLang="en-US">
                <a:latin typeface="Open Sans"/>
                <a:ea typeface="Open sans"/>
                <a:cs typeface="Open sans"/>
              </a:rPr>
              <a:t>applications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; formatting requirements have changed.</a:t>
            </a:r>
            <a:endParaRPr lang="en-US" altLang="en-US" b="0" i="0" u="none" strike="noStrike" cap="none" normalizeH="0" baseline="0">
              <a:ln>
                <a:noFill/>
              </a:ln>
              <a:effectLst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9240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54B4B-7EBE-B0AD-FC8E-B15039CF6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solidFill>
                  <a:srgbClr val="D3B34E"/>
                </a:solidFill>
                <a:latin typeface="Open Sans" panose="020B0606030504020204"/>
                <a:ea typeface="Arial"/>
                <a:cs typeface="Arial"/>
              </a:rPr>
              <a:t>NSF GRFP Application Guidelines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B22B5-3FB6-F35E-90DF-3EC4AF94BE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[  </a:t>
            </a:r>
            <a:fld id="{65B7C80E-54B5-CC43-851E-70C4BA35269B}" type="slidenum">
              <a:rPr lang="en-US" smtClean="0"/>
              <a:pPr/>
              <a:t>29</a:t>
            </a:fld>
            <a:r>
              <a:rPr lang="en-US"/>
              <a:t>  ]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08B15D-CBBF-EF4D-ABC8-D0C03C26D4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181" y="1711835"/>
            <a:ext cx="11006340" cy="3979453"/>
          </a:xfrm>
          <a:ln w="28575"/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rgbClr val="D2B34E"/>
                </a:solidFill>
                <a:effectLst/>
                <a:latin typeface="Open Sans"/>
                <a:ea typeface="Open sans"/>
                <a:cs typeface="Open sans"/>
              </a:rPr>
              <a:t>Academic History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D2B34E"/>
                </a:solidFill>
                <a:effectLst/>
                <a:latin typeface="Open Sans"/>
                <a:ea typeface="Open sans"/>
                <a:cs typeface="Open sans"/>
              </a:rPr>
              <a:t>:</a:t>
            </a:r>
            <a:endParaRPr lang="en-US">
              <a:latin typeface="Open Sans"/>
              <a:ea typeface="Open Sans"/>
              <a:cs typeface="Open Sans"/>
            </a:endParaRPr>
          </a:p>
          <a:p>
            <a:pPr lvl="1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Enrollment and degree dates in your application </a:t>
            </a:r>
            <a:r>
              <a:rPr kumimoji="0" lang="en-US" altLang="en-US" b="1" i="0" u="none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must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 match your transcript(s).</a:t>
            </a:r>
            <a:endParaRPr lang="en-US" altLang="en-US" b="0" i="0" u="none" strike="noStrike" cap="none" normalizeH="0" baseline="0">
              <a:ln>
                <a:noFill/>
              </a:ln>
              <a:effectLst/>
              <a:latin typeface="Open Sans"/>
              <a:ea typeface="Open sans"/>
              <a:cs typeface="Open sans"/>
            </a:endParaRPr>
          </a:p>
          <a:p>
            <a:pPr lvl="1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Attention graduate students!</a:t>
            </a:r>
          </a:p>
          <a:p>
            <a:pPr lvl="2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/>
              <a:buChar char="§"/>
            </a:pPr>
            <a:r>
              <a:rPr lang="en-US" altLang="en-US" b="1">
                <a:solidFill>
                  <a:srgbClr val="D2B34E"/>
                </a:solidFill>
                <a:latin typeface="Open Sans"/>
                <a:ea typeface="Open sans"/>
                <a:cs typeface="Open sans"/>
              </a:rPr>
              <a:t>Joint</a:t>
            </a: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rgbClr val="D2B34E"/>
                </a:solidFill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US" altLang="en-US" b="1">
                <a:solidFill>
                  <a:srgbClr val="D2B34E"/>
                </a:solidFill>
                <a:latin typeface="Open Sans"/>
                <a:ea typeface="Open sans"/>
                <a:cs typeface="Open sans"/>
              </a:rPr>
              <a:t>B</a:t>
            </a: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rgbClr val="D2B34E"/>
                </a:solidFill>
                <a:effectLst/>
                <a:latin typeface="Open Sans"/>
                <a:ea typeface="Open sans"/>
                <a:cs typeface="Open sans"/>
              </a:rPr>
              <a:t>achelor’s-Master’s program students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D2B34E"/>
                </a:solidFill>
                <a:effectLst/>
                <a:latin typeface="Open Sans"/>
                <a:ea typeface="Open sans"/>
                <a:cs typeface="Open sans"/>
              </a:rPr>
              <a:t> </a:t>
            </a:r>
            <a:endParaRPr lang="en-US">
              <a:solidFill>
                <a:srgbClr val="D2B34E"/>
              </a:solidFill>
              <a:latin typeface="Open Sans"/>
              <a:ea typeface="Calibri" panose="020F0502020204030204"/>
              <a:cs typeface="Calibri" panose="020F0502020204030204"/>
            </a:endParaRPr>
          </a:p>
          <a:p>
            <a:pPr lvl="3" indent="-11430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>
                <a:latin typeface="Open Sans"/>
                <a:ea typeface="Open sans"/>
                <a:cs typeface="Open sans"/>
              </a:rPr>
              <a:t>Must </a:t>
            </a:r>
            <a:r>
              <a:rPr lang="en-US" altLang="en-US" u="sng">
                <a:latin typeface="Open Sans"/>
                <a:ea typeface="Open sans"/>
                <a:cs typeface="Open sans"/>
              </a:rPr>
              <a:t>submit</a:t>
            </a:r>
            <a:r>
              <a:rPr kumimoji="0" lang="en-US" altLang="en-US" b="0" i="0" u="sng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 a letter from your Registrar confirming enrollment in a joint program</a:t>
            </a:r>
            <a:r>
              <a:rPr lang="en-US" altLang="en-US">
                <a:latin typeface="Open Sans"/>
                <a:ea typeface="Open sans"/>
                <a:cs typeface="Open sans"/>
              </a:rPr>
              <a:t> if transcript does not indicate joint degree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  <a:latin typeface="Open Sans"/>
                <a:ea typeface="Open sans"/>
                <a:cs typeface="Open sans"/>
              </a:rPr>
              <a:t>.</a:t>
            </a:r>
            <a:endParaRPr lang="en-US">
              <a:latin typeface="Open Sans"/>
              <a:ea typeface="Calibri"/>
              <a:cs typeface="Calibri"/>
            </a:endParaRPr>
          </a:p>
          <a:p>
            <a:pPr lvl="2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/>
              <a:buChar char="§"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rgbClr val="D2B34E"/>
                </a:solidFill>
                <a:effectLst/>
                <a:latin typeface="Open Sans"/>
                <a:ea typeface="Open sans"/>
                <a:cs typeface="Open sans"/>
              </a:rPr>
              <a:t>Current graduate students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D2B34E"/>
                </a:solidFill>
                <a:effectLst/>
                <a:latin typeface="Open Sans"/>
                <a:ea typeface="Open sans"/>
                <a:cs typeface="Open sans"/>
              </a:rPr>
              <a:t> </a:t>
            </a:r>
            <a:endParaRPr lang="en-US" altLang="en-US">
              <a:solidFill>
                <a:srgbClr val="D2B34E"/>
              </a:solidFill>
              <a:latin typeface="Open Sans"/>
              <a:ea typeface="Open sans"/>
              <a:cs typeface="Open sans"/>
            </a:endParaRPr>
          </a:p>
          <a:p>
            <a:pPr lvl="3" indent="-11430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>
                <a:latin typeface="Open Sans"/>
                <a:ea typeface="+mn-lt"/>
                <a:cs typeface="+mn-lt"/>
              </a:rPr>
              <a:t>Strongly</a:t>
            </a:r>
            <a:r>
              <a:rPr kumimoji="0" lang="en-US" b="0" i="0" u="none" strike="noStrike" cap="none" normalizeH="0" baseline="0">
                <a:ln>
                  <a:noFill/>
                </a:ln>
                <a:effectLst/>
                <a:latin typeface="Open Sans"/>
                <a:ea typeface="+mn-lt"/>
                <a:cs typeface="+mn-lt"/>
              </a:rPr>
              <a:t> </a:t>
            </a:r>
            <a:r>
              <a:rPr lang="en-US">
                <a:latin typeface="Open Sans"/>
                <a:ea typeface="+mn-lt"/>
                <a:cs typeface="+mn-lt"/>
              </a:rPr>
              <a:t>recommended</a:t>
            </a:r>
            <a:r>
              <a:rPr kumimoji="0" lang="en-US" b="0" i="0" u="none" strike="noStrike" cap="none" normalizeH="0" baseline="0">
                <a:ln>
                  <a:noFill/>
                </a:ln>
                <a:effectLst/>
                <a:latin typeface="Open Sans"/>
                <a:ea typeface="+mn-lt"/>
                <a:cs typeface="+mn-lt"/>
              </a:rPr>
              <a:t> </a:t>
            </a:r>
            <a:r>
              <a:rPr lang="en-US">
                <a:latin typeface="Open Sans"/>
                <a:ea typeface="+mn-lt"/>
                <a:cs typeface="+mn-lt"/>
              </a:rPr>
              <a:t>to </a:t>
            </a:r>
            <a:r>
              <a:rPr lang="en-US" u="sng">
                <a:latin typeface="Open Sans"/>
                <a:ea typeface="+mn-lt"/>
                <a:cs typeface="+mn-lt"/>
              </a:rPr>
              <a:t>submit </a:t>
            </a:r>
            <a:r>
              <a:rPr kumimoji="0" lang="en-US" b="0" i="0" u="sng" strike="noStrike" cap="none" normalizeH="0" baseline="0">
                <a:ln>
                  <a:noFill/>
                </a:ln>
                <a:effectLst/>
                <a:latin typeface="Open Sans"/>
                <a:ea typeface="+mn-lt"/>
                <a:cs typeface="+mn-lt"/>
              </a:rPr>
              <a:t>official transcripts</a:t>
            </a:r>
            <a:r>
              <a:rPr kumimoji="0" lang="en-US" b="0" i="0" u="none" strike="noStrike" cap="none" normalizeH="0" baseline="0">
                <a:ln>
                  <a:noFill/>
                </a:ln>
                <a:effectLst/>
                <a:latin typeface="Open Sans"/>
                <a:ea typeface="+mn-lt"/>
                <a:cs typeface="+mn-lt"/>
              </a:rPr>
              <a:t> showing you have </a:t>
            </a:r>
            <a:r>
              <a:rPr lang="en-US" b="1" u="sng">
                <a:latin typeface="Open Sans"/>
                <a:ea typeface="+mn-lt"/>
                <a:cs typeface="+mn-lt"/>
              </a:rPr>
              <a:t>completed</a:t>
            </a:r>
            <a:r>
              <a:rPr lang="en-US" u="sng">
                <a:latin typeface="Open Sans"/>
                <a:ea typeface="+mn-lt"/>
                <a:cs typeface="+mn-lt"/>
              </a:rPr>
              <a:t> </a:t>
            </a:r>
            <a:r>
              <a:rPr lang="en-US" b="1" u="sng">
                <a:latin typeface="Open Sans"/>
                <a:ea typeface="+mn-lt"/>
                <a:cs typeface="+mn-lt"/>
              </a:rPr>
              <a:t>no more </a:t>
            </a:r>
            <a:r>
              <a:rPr kumimoji="0" lang="en-US" b="1" i="0" u="sng" strike="noStrike" cap="none" normalizeH="0" baseline="0">
                <a:ln>
                  <a:noFill/>
                </a:ln>
                <a:effectLst/>
                <a:latin typeface="Open Sans"/>
                <a:ea typeface="+mn-lt"/>
                <a:cs typeface="+mn-lt"/>
              </a:rPr>
              <a:t>than </a:t>
            </a:r>
            <a:r>
              <a:rPr kumimoji="0" lang="en-US" b="0" i="0" u="sng" strike="noStrike" cap="none" normalizeH="0" baseline="0">
                <a:ln>
                  <a:noFill/>
                </a:ln>
                <a:effectLst/>
                <a:latin typeface="Open Sans"/>
                <a:ea typeface="+mn-lt"/>
                <a:cs typeface="+mn-lt"/>
              </a:rPr>
              <a:t>one </a:t>
            </a:r>
            <a:r>
              <a:rPr lang="en-US" u="sng">
                <a:latin typeface="Open Sans"/>
                <a:ea typeface="+mn-lt"/>
                <a:cs typeface="+mn-lt"/>
              </a:rPr>
              <a:t>academic </a:t>
            </a:r>
            <a:r>
              <a:rPr kumimoji="0" lang="en-US" b="0" i="0" u="sng" strike="noStrike" cap="none" normalizeH="0" baseline="0">
                <a:ln>
                  <a:noFill/>
                </a:ln>
                <a:effectLst/>
                <a:latin typeface="Open Sans"/>
                <a:ea typeface="+mn-lt"/>
                <a:cs typeface="+mn-lt"/>
              </a:rPr>
              <a:t>year</a:t>
            </a:r>
            <a:r>
              <a:rPr kumimoji="0" lang="en-US" b="0" i="0" u="none" strike="noStrike" cap="none" normalizeH="0" baseline="0">
                <a:ln>
                  <a:noFill/>
                </a:ln>
                <a:effectLst/>
                <a:latin typeface="Open Sans"/>
                <a:ea typeface="+mn-lt"/>
                <a:cs typeface="+mn-lt"/>
              </a:rPr>
              <a:t> of graduate </a:t>
            </a:r>
            <a:r>
              <a:rPr lang="en-US">
                <a:latin typeface="Open Sans"/>
                <a:ea typeface="+mn-lt"/>
                <a:cs typeface="+mn-lt"/>
              </a:rPr>
              <a:t>study</a:t>
            </a:r>
            <a:r>
              <a:rPr lang="en-US" altLang="en-US">
                <a:latin typeface="Open Sans"/>
                <a:ea typeface="Open sans"/>
                <a:cs typeface="Open sans"/>
              </a:rPr>
              <a:t>.</a:t>
            </a:r>
            <a:endParaRPr lang="en-US" altLang="en-US" b="0" i="0" u="none" strike="noStrike" cap="none" normalizeH="0" baseline="0">
              <a:ln>
                <a:noFill/>
              </a:ln>
              <a:effectLst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52826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-US" sz="1500" dirty="0" smtClean="0">
                <a:solidFill>
                  <a:srgbClr val="FEFFFF"/>
                </a:solidFill>
              </a:rPr>
              <a:t>3</a:t>
            </a:fld>
            <a:endParaRPr sz="1500">
              <a:solidFill>
                <a:srgbClr val="FEFFFF"/>
              </a:solidFill>
            </a:endParaRPr>
          </a:p>
        </p:txBody>
      </p:sp>
      <p:sp>
        <p:nvSpPr>
          <p:cNvPr id="148" name="Google Shape;148;p3"/>
          <p:cNvSpPr txBox="1">
            <a:spLocks noGrp="1"/>
          </p:cNvSpPr>
          <p:nvPr>
            <p:ph type="title" idx="4294967295"/>
          </p:nvPr>
        </p:nvSpPr>
        <p:spPr>
          <a:xfrm>
            <a:off x="2408733" y="2927629"/>
            <a:ext cx="2058060" cy="6762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22850" tIns="22850" rIns="22850" bIns="22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Open Sans"/>
                <a:ea typeface="Calibri"/>
                <a:cs typeface="Calibri"/>
                <a:sym typeface="Calibri"/>
              </a:rPr>
              <a:t>About GRFP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Arial"/>
              <a:cs typeface="Arial"/>
              <a:sym typeface="Arial"/>
            </a:endParaRPr>
          </a:p>
        </p:txBody>
      </p:sp>
      <p:pic>
        <p:nvPicPr>
          <p:cNvPr id="21" name="Picture 20" descr="About GRFP. In this presentation we will cover general information, a description, eligibility, ineligible degree programs, ineligible areas of study and proposed research, application package, and review criteria.">
            <a:extLst>
              <a:ext uri="{FF2B5EF4-FFF2-40B4-BE49-F238E27FC236}">
                <a16:creationId xmlns:a16="http://schemas.microsoft.com/office/drawing/2014/main" id="{CB762BC1-8CDE-4C71-B7AC-2C3CDADBF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789" y="213081"/>
            <a:ext cx="4143948" cy="643183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 txBox="1">
            <a:spLocks noGrp="1"/>
          </p:cNvSpPr>
          <p:nvPr>
            <p:ph type="title"/>
          </p:nvPr>
        </p:nvSpPr>
        <p:spPr>
          <a:xfrm>
            <a:off x="4969257" y="224285"/>
            <a:ext cx="6593264" cy="1159821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200" b="1">
                <a:solidFill>
                  <a:srgbClr val="D3B34E"/>
                </a:solidFill>
                <a:latin typeface="Open Sans"/>
                <a:ea typeface="Calibri"/>
                <a:cs typeface="Calibri"/>
                <a:sym typeface="Calibri"/>
              </a:rPr>
              <a:t>GRFP Honorable Mention</a:t>
            </a:r>
            <a:endParaRPr sz="3200" b="1">
              <a:solidFill>
                <a:srgbClr val="D3B34E"/>
              </a:solidFill>
              <a:latin typeface="Open Sans"/>
              <a:ea typeface="Calibri"/>
              <a:cs typeface="Calibri"/>
            </a:endParaRPr>
          </a:p>
        </p:txBody>
      </p:sp>
      <p:sp>
        <p:nvSpPr>
          <p:cNvPr id="203" name="Google Shape;203;p7"/>
          <p:cNvSpPr txBox="1">
            <a:spLocks noGrp="1"/>
          </p:cNvSpPr>
          <p:nvPr>
            <p:ph type="body" sz="quarter" idx="11"/>
          </p:nvPr>
        </p:nvSpPr>
        <p:spPr>
          <a:xfrm>
            <a:off x="592830" y="1943257"/>
            <a:ext cx="11006340" cy="3814606"/>
          </a:xfrm>
          <a:prstGeom prst="rect">
            <a:avLst/>
          </a:prstGeom>
          <a:solidFill>
            <a:srgbClr val="000000">
              <a:alpha val="50196"/>
            </a:srgbClr>
          </a:solidFill>
          <a:ln w="28575">
            <a:solidFill>
              <a:srgbClr val="D3B34E"/>
            </a:solidFill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-US" sz="7400" b="1">
                <a:solidFill>
                  <a:srgbClr val="D2B34E"/>
                </a:solidFill>
                <a:latin typeface="Open Sans"/>
              </a:rPr>
              <a:t>Honorable Mention</a:t>
            </a:r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endParaRPr lang="en-US" sz="2900">
              <a:solidFill>
                <a:schemeClr val="bg1"/>
              </a:solidFill>
              <a:latin typeface="Open Sans"/>
            </a:endParaRPr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6200">
                <a:solidFill>
                  <a:schemeClr val="bg1"/>
                </a:solidFill>
                <a:latin typeface="Open Sans"/>
              </a:rPr>
              <a:t>No GRFP wait list</a:t>
            </a:r>
            <a:endParaRPr lang="en-US" sz="62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endParaRPr lang="en-US" sz="51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-US" sz="7400" b="1">
                <a:solidFill>
                  <a:srgbClr val="D2B34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NSF EPSCoR Graduate Fellowship Program (EGFP) NSF 24-588</a:t>
            </a:r>
          </a:p>
          <a:p>
            <a:pPr marL="228600" lvl="0" indent="-228600">
              <a:lnSpc>
                <a:spcPct val="110000"/>
              </a:lnSpc>
              <a:spcBef>
                <a:spcPts val="0"/>
              </a:spcBef>
              <a:buClr>
                <a:schemeClr val="lt1"/>
              </a:buClr>
              <a:buSzPct val="100000"/>
              <a:buChar char="•"/>
            </a:pPr>
            <a:r>
              <a:rPr lang="en-US" sz="6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funded institutions in EPSCoR jurisdictions to provide fellowships to qualifying GRFP Honorable Mentions (HM)</a:t>
            </a:r>
          </a:p>
          <a:p>
            <a:pPr marL="228600" lvl="0" indent="-228600">
              <a:lnSpc>
                <a:spcPct val="110000"/>
              </a:lnSpc>
              <a:spcBef>
                <a:spcPts val="0"/>
              </a:spcBef>
              <a:buClr>
                <a:schemeClr val="lt1"/>
              </a:buClr>
              <a:buSzPct val="100000"/>
              <a:buChar char="•"/>
            </a:pPr>
            <a:r>
              <a:rPr lang="en-US" sz="6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HMs apply </a:t>
            </a:r>
            <a:r>
              <a:rPr lang="en-US" sz="6200" u="sng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DIRECTLY</a:t>
            </a:r>
            <a:r>
              <a:rPr lang="en-US" sz="6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to EGFP institution for EGF (new and continuing students eligible)</a:t>
            </a:r>
          </a:p>
          <a:p>
            <a:pPr marL="228600" lvl="0" indent="-228600">
              <a:lnSpc>
                <a:spcPct val="110000"/>
              </a:lnSpc>
              <a:spcBef>
                <a:spcPts val="0"/>
              </a:spcBef>
              <a:buClr>
                <a:schemeClr val="lt1"/>
              </a:buClr>
              <a:buSzPct val="100000"/>
              <a:buChar char="•"/>
            </a:pPr>
            <a:r>
              <a:rPr lang="en-US" sz="6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$37,000 stipend, $16,000 education allowance to institution for 3 years over 5-year period</a:t>
            </a:r>
          </a:p>
          <a:p>
            <a:pPr marL="228600" lvl="0" indent="-228600">
              <a:lnSpc>
                <a:spcPct val="110000"/>
              </a:lnSpc>
              <a:spcBef>
                <a:spcPts val="0"/>
              </a:spcBef>
              <a:buClr>
                <a:schemeClr val="lt1"/>
              </a:buClr>
              <a:buSzPct val="100000"/>
              <a:buChar char="•"/>
            </a:pPr>
            <a:r>
              <a:rPr lang="en-US" sz="6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EGFs </a:t>
            </a:r>
            <a:r>
              <a:rPr lang="en-US" sz="6200" u="sng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must enroll and remain</a:t>
            </a:r>
            <a:r>
              <a:rPr lang="en-US" sz="6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at an EGFP institution</a:t>
            </a:r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endParaRPr lang="en-US" sz="6200">
              <a:solidFill>
                <a:srgbClr val="D2B34E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112395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ct val="100000"/>
            </a:pPr>
            <a:endParaRPr lang="en-US" sz="7400">
              <a:solidFill>
                <a:srgbClr val="D2B34E"/>
              </a:solidFill>
            </a:endParaRPr>
          </a:p>
          <a:p>
            <a:pPr marL="112395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-US" sz="8600" b="1">
                <a:solidFill>
                  <a:srgbClr val="D2B34E"/>
                </a:solidFill>
                <a:latin typeface="Open Sans"/>
                <a:ea typeface="Open Sans"/>
                <a:cs typeface="Open Sans"/>
              </a:rPr>
              <a:t>Contact: EGFP@nsf.gov</a:t>
            </a:r>
          </a:p>
          <a:p>
            <a:pPr>
              <a:lnSpc>
                <a:spcPct val="110000"/>
              </a:lnSpc>
              <a:spcBef>
                <a:spcPts val="0"/>
              </a:spcBef>
              <a:buSzPct val="100000"/>
            </a:pPr>
            <a:endParaRPr lang="en-US" sz="18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01" name="Google Shape;201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t>30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5844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Science Foundation</a:t>
            </a:r>
            <a:endParaRPr/>
          </a:p>
        </p:txBody>
      </p:sp>
      <p:sp>
        <p:nvSpPr>
          <p:cNvPr id="183" name="Google Shape;183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4933310" y="1"/>
            <a:ext cx="6488456" cy="3036711"/>
          </a:xfrm>
          <a:custGeom>
            <a:avLst/>
            <a:gdLst/>
            <a:ahLst/>
            <a:cxnLst/>
            <a:rect l="l" t="t" r="r" b="b"/>
            <a:pathLst>
              <a:path w="6488456" h="3036711" extrusionOk="0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789" b="26151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 extrusionOk="0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1" name="Google Shape;181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993989" y="2900758"/>
            <a:ext cx="5198011" cy="3957242"/>
          </a:xfrm>
          <a:custGeom>
            <a:avLst/>
            <a:gdLst/>
            <a:ahLst/>
            <a:cxnLst/>
            <a:rect l="l" t="t" r="r" b="b"/>
            <a:pathLst>
              <a:path w="5198011" h="3957242" extrusionOk="0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535" r="1" b="1"/>
          <a:stretch/>
        </p:blipFill>
        <p:spPr>
          <a:xfrm>
            <a:off x="7190587" y="3224796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 extrusionOk="0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8" name="Title"/>
          <p:cNvSpPr txBox="1">
            <a:spLocks noGrp="1"/>
          </p:cNvSpPr>
          <p:nvPr>
            <p:ph type="body" sz="quarter" idx="11"/>
          </p:nvPr>
        </p:nvSpPr>
        <p:spPr>
          <a:xfrm>
            <a:off x="556181" y="1762125"/>
            <a:ext cx="5198011" cy="366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lang="en-US" sz="3200" b="1">
              <a:solidFill>
                <a:schemeClr val="lt1"/>
              </a:solidFill>
              <a:latin typeface="Open Sans"/>
            </a:endParaRPr>
          </a:p>
          <a:p>
            <a:pPr algn="ctr">
              <a:spcBef>
                <a:spcPts val="0"/>
              </a:spcBef>
              <a:buClr>
                <a:schemeClr val="lt1"/>
              </a:buClr>
              <a:buSzPts val="2800"/>
            </a:pPr>
            <a:r>
              <a:rPr lang="en-US" sz="2800" b="1">
                <a:solidFill>
                  <a:srgbClr val="D3B34E"/>
                </a:solidFill>
                <a:latin typeface="Open Sans"/>
              </a:rPr>
              <a:t>Ask faculty to review!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lang="en-US" sz="3200" b="1">
              <a:solidFill>
                <a:schemeClr val="lt1"/>
              </a:solidFill>
              <a:latin typeface="Open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3200" b="1">
                <a:solidFill>
                  <a:schemeClr val="lt1"/>
                </a:solidFill>
                <a:latin typeface="Open Sans"/>
              </a:rPr>
              <a:t>NSF GRFP Reviewers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lang="en-US" sz="3200" b="1">
              <a:solidFill>
                <a:schemeClr val="lt1"/>
              </a:solidFill>
              <a:latin typeface="Open Sans"/>
            </a:endParaRPr>
          </a:p>
          <a:p>
            <a:pPr algn="ctr">
              <a:spcBef>
                <a:spcPts val="0"/>
              </a:spcBef>
              <a:buClr>
                <a:schemeClr val="lt1"/>
              </a:buClr>
              <a:buSzPts val="2800"/>
            </a:pPr>
            <a:r>
              <a:rPr lang="en-US" sz="3200">
                <a:solidFill>
                  <a:schemeClr val="bg1"/>
                </a:solidFill>
                <a:latin typeface="Open Sans"/>
              </a:rPr>
              <a:t>nsfgrfp.org/reviewers</a:t>
            </a:r>
          </a:p>
          <a:p>
            <a:pPr algn="ctr">
              <a:spcBef>
                <a:spcPts val="0"/>
              </a:spcBef>
              <a:buClr>
                <a:schemeClr val="lt1"/>
              </a:buClr>
              <a:buSzPts val="2800"/>
            </a:pPr>
            <a:endParaRPr lang="en-US" sz="3200">
              <a:solidFill>
                <a:schemeClr val="bg1"/>
              </a:solidFill>
              <a:latin typeface="Open Sans"/>
            </a:endParaRPr>
          </a:p>
          <a:p>
            <a:pPr algn="ctr">
              <a:spcBef>
                <a:spcPts val="0"/>
              </a:spcBef>
              <a:buClr>
                <a:schemeClr val="lt1"/>
              </a:buClr>
              <a:buSzPts val="2800"/>
            </a:pPr>
            <a:r>
              <a:rPr lang="en-US" sz="28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reviewers@nsfgrfp.org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lang="en-US" sz="3200" b="1">
              <a:latin typeface="Open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sz="3200" b="1">
              <a:latin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091" r="1380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9000">
                <a:srgbClr val="000000">
                  <a:alpha val="37254"/>
                </a:srgbClr>
              </a:gs>
              <a:gs pos="35000">
                <a:srgbClr val="000000">
                  <a:alpha val="77254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8" name="Google Shape;128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46003" y="2600648"/>
            <a:ext cx="5303520" cy="0"/>
          </a:xfrm>
          <a:prstGeom prst="straightConnector1">
            <a:avLst/>
          </a:prstGeom>
          <a:noFill/>
          <a:ln w="38100" cap="flat" cmpd="sng">
            <a:solidFill>
              <a:srgbClr val="2F549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0" name="Google Shape;130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70" y="136525"/>
            <a:ext cx="1415780" cy="137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16;p26">
            <a:extLst>
              <a:ext uri="{FF2B5EF4-FFF2-40B4-BE49-F238E27FC236}">
                <a16:creationId xmlns:a16="http://schemas.microsoft.com/office/drawing/2014/main" id="{AF62A664-2E71-3E4A-6411-1CD93256BCEC}"/>
              </a:ext>
            </a:extLst>
          </p:cNvPr>
          <p:cNvSpPr/>
          <p:nvPr/>
        </p:nvSpPr>
        <p:spPr>
          <a:xfrm>
            <a:off x="7962278" y="121661"/>
            <a:ext cx="3873376" cy="862646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Open Sans"/>
                <a:ea typeface="Calibri"/>
                <a:cs typeface="Calibri"/>
                <a:sym typeface="Calibri"/>
              </a:rPr>
              <a:t>nsfgrfp.org</a:t>
            </a:r>
            <a:endParaRPr sz="3200" b="0" i="0" u="none" strike="noStrike" cap="none">
              <a:solidFill>
                <a:srgbClr val="000000"/>
              </a:solidFill>
              <a:latin typeface="Open Sans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"/>
          <p:cNvSpPr txBox="1">
            <a:spLocks noGrp="1"/>
          </p:cNvSpPr>
          <p:nvPr>
            <p:ph type="title"/>
          </p:nvPr>
        </p:nvSpPr>
        <p:spPr>
          <a:xfrm>
            <a:off x="1423982" y="712105"/>
            <a:ext cx="3405260" cy="91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800" b="1">
                <a:solidFill>
                  <a:srgbClr val="D3B34E"/>
                </a:solidFill>
                <a:latin typeface="Open Sans"/>
              </a:rPr>
              <a:t>Thank you!</a:t>
            </a:r>
            <a:endParaRPr sz="2800" b="1">
              <a:solidFill>
                <a:srgbClr val="D3B34E"/>
              </a:solidFill>
              <a:latin typeface="Open Sans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24;p2">
            <a:extLst>
              <a:ext uri="{FF2B5EF4-FFF2-40B4-BE49-F238E27FC236}">
                <a16:creationId xmlns:a16="http://schemas.microsoft.com/office/drawing/2014/main" id="{58BEDB7E-003E-8B97-40EF-D7601F817402}"/>
              </a:ext>
            </a:extLst>
          </p:cNvPr>
          <p:cNvSpPr txBox="1">
            <a:spLocks/>
          </p:cNvSpPr>
          <p:nvPr/>
        </p:nvSpPr>
        <p:spPr>
          <a:xfrm>
            <a:off x="428242" y="1585078"/>
            <a:ext cx="5339043" cy="91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Clr>
                <a:srgbClr val="FFFFFF"/>
              </a:buClr>
              <a:buSzPts val="2400"/>
            </a:pPr>
            <a:r>
              <a:rPr lang="en-US" sz="2400">
                <a:solidFill>
                  <a:srgbClr val="FFFFFF"/>
                </a:solidFill>
                <a:latin typeface="Open Sans"/>
                <a:sym typeface="Calibri"/>
              </a:rPr>
              <a:t>Graduate Research Fellowship Program</a:t>
            </a:r>
            <a:br>
              <a:rPr lang="en-US" sz="2400">
                <a:solidFill>
                  <a:srgbClr val="FFFFFF"/>
                </a:solidFill>
                <a:latin typeface="Open Sans"/>
                <a:sym typeface="Calibri"/>
              </a:rPr>
            </a:br>
            <a:r>
              <a:rPr lang="en-US" sz="2800" b="0">
                <a:solidFill>
                  <a:schemeClr val="lt1"/>
                </a:solidFill>
                <a:latin typeface="Open Sans"/>
              </a:rPr>
              <a:t>(</a:t>
            </a:r>
            <a:r>
              <a:rPr lang="en-US" sz="2800" b="0">
                <a:solidFill>
                  <a:schemeClr val="lt1"/>
                </a:solidFill>
                <a:latin typeface="Open Sans"/>
                <a:sym typeface="Calibri"/>
              </a:rPr>
              <a:t>GRFP)</a:t>
            </a:r>
            <a:endParaRPr lang="en-US" sz="2400" b="0">
              <a:solidFill>
                <a:schemeClr val="lt1"/>
              </a:solidFill>
              <a:latin typeface="Open Sans"/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373C157-7883-91F7-CC4E-5713518F15C5}"/>
              </a:ext>
            </a:extLst>
          </p:cNvPr>
          <p:cNvSpPr txBox="1">
            <a:spLocks/>
          </p:cNvSpPr>
          <p:nvPr/>
        </p:nvSpPr>
        <p:spPr>
          <a:xfrm>
            <a:off x="0" y="2704743"/>
            <a:ext cx="6444614" cy="34674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/>
        </p:spPr>
        <p:txBody>
          <a:bodyPr vert="horz" lIns="274320" tIns="182880" rIns="274320" bIns="18288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>
                <a:solidFill>
                  <a:srgbClr val="D3B34E"/>
                </a:solidFill>
                <a:latin typeface="Open Sans"/>
              </a:rPr>
              <a:t>Program Contacts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Open Sans"/>
              </a:rPr>
              <a:t>E-Mail:  info@nsfgrfp.org</a:t>
            </a:r>
          </a:p>
          <a:p>
            <a:pPr algn="ctr"/>
            <a:r>
              <a:rPr lang="en-US" sz="1800">
                <a:solidFill>
                  <a:srgbClr val="D2B34E"/>
                </a:solidFill>
                <a:latin typeface="Open Sans"/>
              </a:rPr>
              <a:t>Applicants:</a:t>
            </a:r>
            <a:r>
              <a:rPr lang="en-US" sz="180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1800">
                <a:solidFill>
                  <a:schemeClr val="bg1"/>
                </a:solidFill>
                <a:latin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www.nsfgrfp.org/applicants</a:t>
            </a:r>
            <a:r>
              <a:rPr lang="en-US" sz="1800">
                <a:solidFill>
                  <a:schemeClr val="bg1"/>
                </a:solidFill>
                <a:latin typeface="Open Sans"/>
              </a:rPr>
              <a:t> </a:t>
            </a:r>
          </a:p>
          <a:p>
            <a:pPr algn="ctr"/>
            <a:r>
              <a:rPr lang="en-US" sz="1800">
                <a:solidFill>
                  <a:srgbClr val="D2B34E"/>
                </a:solidFill>
                <a:latin typeface="Open Sans"/>
              </a:rPr>
              <a:t>GRFP Reviewers: </a:t>
            </a:r>
            <a:r>
              <a:rPr lang="en-US" sz="1800">
                <a:solidFill>
                  <a:schemeClr val="bg1"/>
                </a:solidFill>
                <a:latin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www.nsfgrfp.org/reviewers</a:t>
            </a:r>
            <a:r>
              <a:rPr lang="en-US" sz="1800">
                <a:solidFill>
                  <a:schemeClr val="bg1"/>
                </a:solidFill>
                <a:latin typeface="Open Sans"/>
              </a:rPr>
              <a:t> </a:t>
            </a:r>
            <a:endParaRPr lang="en-US" sz="18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algn="ctr"/>
            <a:r>
              <a:rPr lang="en-US" sz="1800">
                <a:solidFill>
                  <a:srgbClr val="D2B34E"/>
                </a:solidFill>
                <a:latin typeface="Open Sans"/>
              </a:rPr>
              <a:t>GRFP Reference Writers: </a:t>
            </a:r>
            <a:r>
              <a:rPr lang="en-US" sz="1800">
                <a:solidFill>
                  <a:schemeClr val="bg1"/>
                </a:solidFill>
                <a:latin typeface="Open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www.nsfgrfp.org/reference_writers</a:t>
            </a:r>
            <a:r>
              <a:rPr lang="en-US" sz="1800">
                <a:solidFill>
                  <a:schemeClr val="bg1"/>
                </a:solidFill>
                <a:latin typeface="Open Sans"/>
              </a:rPr>
              <a:t> </a:t>
            </a:r>
          </a:p>
          <a:p>
            <a:pPr algn="ctr"/>
            <a:r>
              <a:rPr lang="en-US" sz="1800">
                <a:solidFill>
                  <a:srgbClr val="D3B34E"/>
                </a:solidFill>
                <a:latin typeface="Open Sans"/>
              </a:rPr>
              <a:t>Phone:</a:t>
            </a:r>
            <a:r>
              <a:rPr lang="en-US" sz="1800">
                <a:solidFill>
                  <a:schemeClr val="bg1"/>
                </a:solidFill>
                <a:latin typeface="Open Sans"/>
              </a:rPr>
              <a:t>  866-NSF-GRFP, 866-673-4737</a:t>
            </a:r>
            <a:endParaRPr lang="en-US" sz="18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algn="ctr"/>
            <a:r>
              <a:rPr lang="en-US" sz="1800">
                <a:solidFill>
                  <a:schemeClr val="bg1"/>
                </a:solidFill>
                <a:latin typeface="Open Sans"/>
              </a:rPr>
              <a:t>(Toll-Free from the US &amp; Canada)</a:t>
            </a:r>
            <a:endParaRPr lang="en-US">
              <a:solidFill>
                <a:schemeClr val="bg1"/>
              </a:solidFill>
              <a:cs typeface="Calibri" panose="020F0502020204030204"/>
            </a:endParaRPr>
          </a:p>
          <a:p>
            <a:pPr algn="ctr"/>
            <a:r>
              <a:rPr lang="en-US" sz="1800">
                <a:solidFill>
                  <a:schemeClr val="bg1"/>
                </a:solidFill>
                <a:latin typeface="Open Sans"/>
              </a:rPr>
              <a:t>202-331-3542 (International)</a:t>
            </a:r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2523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3200" b="1">
                <a:solidFill>
                  <a:srgbClr val="D3B34E"/>
                </a:solidFill>
                <a:latin typeface="Open Sans"/>
                <a:ea typeface="Calibri"/>
                <a:cs typeface="Calibri"/>
                <a:sym typeface="Calibri"/>
              </a:rPr>
              <a:t>GRFP Goals</a:t>
            </a:r>
            <a:endParaRPr sz="3200" b="1">
              <a:solidFill>
                <a:srgbClr val="D3B34E"/>
              </a:solidFill>
              <a:latin typeface="Open Sans"/>
            </a:endParaRPr>
          </a:p>
        </p:txBody>
      </p:sp>
      <p:sp>
        <p:nvSpPr>
          <p:cNvPr id="213" name="Google Shape;213;p8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alibri"/>
              <a:buNone/>
            </a:pPr>
            <a:fld id="{00000000-1234-1234-1234-123412341234}" type="slidenum">
              <a:rPr lang="en-US" sz="105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sz="quarter" idx="11"/>
          </p:nvPr>
        </p:nvSpPr>
        <p:spPr>
          <a:xfrm>
            <a:off x="592830" y="2089269"/>
            <a:ext cx="11006340" cy="3667125"/>
          </a:xfrm>
          <a:prstGeom prst="rect">
            <a:avLst/>
          </a:prstGeom>
          <a:solidFill>
            <a:srgbClr val="000000">
              <a:alpha val="50196"/>
            </a:srgbClr>
          </a:solidFill>
          <a:ln w="28575" cap="flat" cmpd="sng">
            <a:solidFill>
              <a:srgbClr val="D3B3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1874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b="1">
                <a:solidFill>
                  <a:srgbClr val="D3B34E"/>
                </a:solidFill>
                <a:latin typeface="Open Sans"/>
              </a:rPr>
              <a:t>The overall goal of the Graduate Research Fellowship Program is to recruit individuals into Science, Technology, Engineering, and Mathematics (STEM) fields</a:t>
            </a:r>
            <a:endParaRPr 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endParaRPr sz="1000">
              <a:solidFill>
                <a:schemeClr val="bg1"/>
              </a:solidFill>
              <a:latin typeface="Open Sans"/>
            </a:endParaRPr>
          </a:p>
          <a:p>
            <a:pPr lvl="1">
              <a:lnSpc>
                <a:spcPct val="100000"/>
              </a:lnSpc>
              <a:buClr>
                <a:srgbClr val="FFFFFF"/>
              </a:buClr>
              <a:buSzPts val="2400"/>
            </a:pPr>
            <a:r>
              <a:rPr lang="en-US" sz="2200">
                <a:latin typeface="Open Sans"/>
                <a:ea typeface="+mn-lt"/>
                <a:cs typeface="+mn-lt"/>
              </a:rPr>
              <a:t>To select, recognize, and financially support </a:t>
            </a:r>
            <a:r>
              <a:rPr lang="en-US" sz="2200" u="sng">
                <a:latin typeface="Open Sans"/>
                <a:ea typeface="+mn-lt"/>
                <a:cs typeface="+mn-lt"/>
              </a:rPr>
              <a:t>early-career individuals</a:t>
            </a:r>
            <a:r>
              <a:rPr lang="en-US" sz="2200">
                <a:latin typeface="Open Sans"/>
                <a:ea typeface="+mn-lt"/>
                <a:cs typeface="+mn-lt"/>
              </a:rPr>
              <a:t> with the </a:t>
            </a:r>
            <a:r>
              <a:rPr lang="en-US" sz="2200" u="sng">
                <a:latin typeface="Open Sans"/>
                <a:ea typeface="+mn-lt"/>
                <a:cs typeface="+mn-lt"/>
              </a:rPr>
              <a:t>demonstrated potential</a:t>
            </a:r>
            <a:r>
              <a:rPr lang="en-US" sz="2200">
                <a:latin typeface="Open Sans"/>
                <a:ea typeface="+mn-lt"/>
                <a:cs typeface="+mn-lt"/>
              </a:rPr>
              <a:t> to be high achieving scientists and engineers</a:t>
            </a:r>
            <a:endParaRPr lang="en-US" sz="2200" u="sng">
              <a:latin typeface="Open Sans"/>
              <a:ea typeface="Open Sans"/>
              <a:cs typeface="Open Sans"/>
            </a:endParaRPr>
          </a:p>
          <a:p>
            <a:pPr lvl="1">
              <a:lnSpc>
                <a:spcPct val="100000"/>
              </a:lnSpc>
              <a:buClr>
                <a:schemeClr val="lt1"/>
              </a:buClr>
              <a:buSzPts val="2400"/>
            </a:pPr>
            <a:endParaRPr lang="en-US" sz="1000">
              <a:latin typeface="Open Sans"/>
            </a:endParaRPr>
          </a:p>
          <a:p>
            <a:pPr lvl="1">
              <a:lnSpc>
                <a:spcPct val="100000"/>
              </a:lnSpc>
              <a:buClr>
                <a:schemeClr val="lt1"/>
              </a:buClr>
              <a:buSzPts val="2400"/>
            </a:pPr>
            <a:r>
              <a:rPr lang="en-US" sz="2200">
                <a:latin typeface="Open Sans"/>
              </a:rPr>
              <a:t>To </a:t>
            </a:r>
            <a:r>
              <a:rPr lang="en-US" sz="2200" u="sng">
                <a:latin typeface="Open Sans"/>
              </a:rPr>
              <a:t>broaden participation</a:t>
            </a:r>
            <a:r>
              <a:rPr lang="en-US" sz="2200">
                <a:latin typeface="Open Sans"/>
              </a:rPr>
              <a:t> of the full spectrum of diverse talent that society has to offer which includes underrepresented and under-served communities</a:t>
            </a:r>
            <a:endParaRPr lang="en-US" sz="2200"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-US" sz="1500" dirty="0" smtClean="0">
                <a:solidFill>
                  <a:srgbClr val="FEFFFF"/>
                </a:solidFill>
              </a:rPr>
              <a:t>5</a:t>
            </a:fld>
            <a:endParaRPr sz="1500">
              <a:solidFill>
                <a:srgbClr val="FE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E3C9F2-CE6D-2379-2AA0-9C7600A60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47" y="35063"/>
            <a:ext cx="11184105" cy="67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27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Science Foundation</a:t>
            </a:r>
            <a:endParaRPr/>
          </a:p>
        </p:txBody>
      </p:sp>
      <p:sp>
        <p:nvSpPr>
          <p:cNvPr id="183" name="Google Shape;183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4933310" y="1"/>
            <a:ext cx="6488456" cy="3036711"/>
          </a:xfrm>
          <a:custGeom>
            <a:avLst/>
            <a:gdLst/>
            <a:ahLst/>
            <a:cxnLst/>
            <a:rect l="l" t="t" r="r" b="b"/>
            <a:pathLst>
              <a:path w="6488456" h="3036711" extrusionOk="0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789" b="26151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 extrusionOk="0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1" name="Google Shape;181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993989" y="2900758"/>
            <a:ext cx="5198011" cy="3957242"/>
          </a:xfrm>
          <a:custGeom>
            <a:avLst/>
            <a:gdLst/>
            <a:ahLst/>
            <a:cxnLst/>
            <a:rect l="l" t="t" r="r" b="b"/>
            <a:pathLst>
              <a:path w="5198011" h="3957242" extrusionOk="0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535" r="1" b="1"/>
          <a:stretch/>
        </p:blipFill>
        <p:spPr>
          <a:xfrm>
            <a:off x="7190587" y="3224796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 extrusionOk="0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8" name="Title"/>
          <p:cNvSpPr txBox="1">
            <a:spLocks noGrp="1"/>
          </p:cNvSpPr>
          <p:nvPr>
            <p:ph type="body" sz="quarter" idx="11"/>
          </p:nvPr>
        </p:nvSpPr>
        <p:spPr>
          <a:xfrm>
            <a:off x="556181" y="1762125"/>
            <a:ext cx="5198011" cy="366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3200" b="1">
                <a:solidFill>
                  <a:schemeClr val="lt1"/>
                </a:solidFill>
                <a:latin typeface="Open Sans"/>
              </a:rPr>
              <a:t>Graduate Research Fellowship Program (GRFP)</a:t>
            </a:r>
            <a:endParaRPr sz="3200" b="1">
              <a:latin typeface="Open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200" b="1">
              <a:latin typeface="Open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</a:pPr>
            <a:r>
              <a:rPr lang="en-US" sz="3200" b="1">
                <a:solidFill>
                  <a:srgbClr val="D3B34E"/>
                </a:solidFill>
                <a:latin typeface="Open Sans"/>
              </a:rPr>
              <a:t>DESCRIPTION</a:t>
            </a:r>
            <a:endParaRPr sz="3200" b="1">
              <a:solidFill>
                <a:srgbClr val="D3B34E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alibri"/>
              <a:buNone/>
            </a:pPr>
            <a:fld id="{00000000-1234-1234-1234-123412341234}" type="slidenum">
              <a:rPr lang="en-US" sz="105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Title"/>
          <p:cNvSpPr txBox="1">
            <a:spLocks noGrp="1"/>
          </p:cNvSpPr>
          <p:nvPr>
            <p:ph type="title"/>
          </p:nvPr>
        </p:nvSpPr>
        <p:spPr>
          <a:xfrm>
            <a:off x="4969257" y="312495"/>
            <a:ext cx="6593264" cy="1159821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3200" b="1">
                <a:solidFill>
                  <a:srgbClr val="D3B34E"/>
                </a:solidFill>
                <a:latin typeface="Open Sans"/>
                <a:ea typeface="Calibri"/>
                <a:cs typeface="Calibri"/>
                <a:sym typeface="Calibri"/>
              </a:rPr>
              <a:t>NSF Graduate Research Fellowship</a:t>
            </a:r>
            <a:endParaRPr sz="3200" b="1">
              <a:solidFill>
                <a:srgbClr val="D3B34E"/>
              </a:solidFill>
              <a:latin typeface="Open Sans"/>
            </a:endParaRPr>
          </a:p>
        </p:txBody>
      </p:sp>
      <p:sp>
        <p:nvSpPr>
          <p:cNvPr id="192" name="Google Shape;192;p6"/>
          <p:cNvSpPr txBox="1">
            <a:spLocks noGrp="1"/>
          </p:cNvSpPr>
          <p:nvPr>
            <p:ph type="body" sz="quarter" idx="11"/>
          </p:nvPr>
        </p:nvSpPr>
        <p:spPr>
          <a:xfrm>
            <a:off x="592830" y="1819275"/>
            <a:ext cx="11006340" cy="3667125"/>
          </a:xfrm>
          <a:prstGeom prst="rect">
            <a:avLst/>
          </a:prstGeom>
          <a:solidFill>
            <a:srgbClr val="000000">
              <a:alpha val="50196"/>
            </a:srgbClr>
          </a:solidFill>
          <a:ln w="28575" cap="flat" cmpd="sng">
            <a:solidFill>
              <a:srgbClr val="D3B3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685800" lvl="0" indent="-4540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lang="en-US" sz="2500" b="1">
                <a:solidFill>
                  <a:srgbClr val="D3B34E"/>
                </a:solidFill>
                <a:latin typeface="Open Sans"/>
                <a:ea typeface="Calibri"/>
                <a:cs typeface="Calibri"/>
                <a:sym typeface="Calibri"/>
              </a:rPr>
              <a:t>Five Year Awards – $159,000*</a:t>
            </a:r>
            <a:endParaRPr sz="2500" b="1">
              <a:solidFill>
                <a:srgbClr val="D3B34E"/>
              </a:solidFill>
              <a:latin typeface="Open Sans"/>
            </a:endParaRPr>
          </a:p>
          <a:p>
            <a:pPr marL="685800" lvl="0" indent="-4540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sz="2600" b="1">
                <a:solidFill>
                  <a:srgbClr val="D3B34E"/>
                </a:solidFill>
                <a:latin typeface="Open Sans"/>
                <a:ea typeface="Calibri"/>
                <a:cs typeface="Calibri"/>
                <a:sym typeface="Calibri"/>
              </a:rPr>
              <a:t>$53,000 each year for </a:t>
            </a:r>
            <a:r>
              <a:rPr lang="en-US" sz="2600" b="1" i="1" u="sng">
                <a:solidFill>
                  <a:srgbClr val="D3B34E"/>
                </a:solidFill>
                <a:latin typeface="Open Sans"/>
                <a:ea typeface="Calibri"/>
                <a:cs typeface="Calibri"/>
                <a:sym typeface="Calibri"/>
              </a:rPr>
              <a:t>three</a:t>
            </a:r>
            <a:r>
              <a:rPr lang="en-US" sz="2600" b="1">
                <a:solidFill>
                  <a:srgbClr val="D3B34E"/>
                </a:solidFill>
                <a:latin typeface="Open Sans"/>
                <a:ea typeface="Calibri"/>
                <a:cs typeface="Calibri"/>
                <a:sym typeface="Calibri"/>
              </a:rPr>
              <a:t> years </a:t>
            </a:r>
            <a:r>
              <a:rPr lang="en-US" b="1">
                <a:solidFill>
                  <a:srgbClr val="D3B34E"/>
                </a:solidFill>
                <a:latin typeface="Open Sans"/>
                <a:ea typeface="Calibri"/>
                <a:cs typeface="Calibri"/>
                <a:sym typeface="Calibri"/>
              </a:rPr>
              <a:t>over a five-year period</a:t>
            </a:r>
            <a:endParaRPr b="1">
              <a:solidFill>
                <a:srgbClr val="D3B34E"/>
              </a:solidFill>
              <a:latin typeface="Open Sans"/>
            </a:endParaRPr>
          </a:p>
          <a:p>
            <a:pPr marL="685800" lvl="1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>
                <a:latin typeface="Open Sans"/>
                <a:ea typeface="Calibri"/>
                <a:cs typeface="Calibri"/>
                <a:sym typeface="Calibri"/>
              </a:rPr>
              <a:t>$37,000 stipend + $16,000 education allowance paid to institution</a:t>
            </a:r>
            <a:endParaRPr>
              <a:latin typeface="Open Sans"/>
            </a:endParaRPr>
          </a:p>
          <a:p>
            <a:pPr marL="685800" lvl="2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latin typeface="Open Sans"/>
                <a:cs typeface="Calibri"/>
                <a:sym typeface="Calibri"/>
              </a:rPr>
              <a:t>Payment covers all tuition and mandatory fees (no cost to student)</a:t>
            </a:r>
            <a:endParaRPr>
              <a:latin typeface="Open Sans"/>
            </a:endParaRPr>
          </a:p>
          <a:p>
            <a:pPr marL="685800" lvl="2" indent="-454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400">
              <a:latin typeface="Open Sans"/>
              <a:ea typeface="Calibri"/>
              <a:cs typeface="Calibri"/>
              <a:sym typeface="Calibri"/>
            </a:endParaRPr>
          </a:p>
          <a:p>
            <a:pPr marL="685800" lvl="0" indent="-454025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sz="2600" b="1">
                <a:solidFill>
                  <a:srgbClr val="D3B34E"/>
                </a:solidFill>
                <a:latin typeface="Open Sans"/>
                <a:ea typeface="Calibri"/>
                <a:cs typeface="Calibri"/>
                <a:sym typeface="Calibri"/>
              </a:rPr>
              <a:t>Other NSF Opportunities</a:t>
            </a:r>
            <a:endParaRPr sz="2200" b="1">
              <a:solidFill>
                <a:srgbClr val="D3B34E"/>
              </a:solidFill>
              <a:latin typeface="Open Sans"/>
              <a:ea typeface="Open Sans"/>
              <a:cs typeface="Open Sans"/>
            </a:endParaRPr>
          </a:p>
          <a:p>
            <a:pPr lvl="1" indent="-454025">
              <a:lnSpc>
                <a:spcPct val="110000"/>
              </a:lnSpc>
              <a:buClr>
                <a:schemeClr val="lt1"/>
              </a:buClr>
              <a:buSzPts val="2400"/>
            </a:pPr>
            <a:r>
              <a:rPr lang="en-US" sz="2200">
                <a:latin typeface="Open Sans"/>
                <a:ea typeface="Calibri"/>
                <a:cs typeface="Calibri"/>
                <a:sym typeface="Calibri"/>
              </a:rPr>
              <a:t>INTERN – non-academic internship program</a:t>
            </a:r>
            <a:endParaRPr lang="en-US" sz="2200">
              <a:latin typeface="Open Sans"/>
              <a:ea typeface="Open Sans"/>
              <a:cs typeface="Open Sans"/>
              <a:sym typeface="Calibri"/>
            </a:endParaRPr>
          </a:p>
          <a:p>
            <a:pPr marL="685800" lvl="1" indent="-45402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en-US" sz="2200">
                <a:latin typeface="Open Sans"/>
                <a:ea typeface="Calibri"/>
                <a:cs typeface="Calibri"/>
                <a:sym typeface="Calibri"/>
              </a:rPr>
              <a:t>FASED Individuals with Disabilities support</a:t>
            </a:r>
            <a:endParaRPr lang="en-US" sz="2200">
              <a:latin typeface="Open Sans"/>
              <a:ea typeface="Open Sans"/>
              <a:cs typeface="Open Sans"/>
            </a:endParaRPr>
          </a:p>
          <a:p>
            <a:pPr lvl="1" indent="-454025">
              <a:lnSpc>
                <a:spcPct val="110000"/>
              </a:lnSpc>
              <a:buClr>
                <a:srgbClr val="FFFFFF"/>
              </a:buClr>
              <a:buSzPts val="2400"/>
            </a:pPr>
            <a:r>
              <a:rPr lang="en-US" sz="2200">
                <a:latin typeface="Open Sans"/>
                <a:ea typeface="Calibri"/>
                <a:cs typeface="Calibri"/>
                <a:sym typeface="Calibri"/>
              </a:rPr>
              <a:t>Career-Life Balance Initiative  (family leave)</a:t>
            </a:r>
            <a:endParaRPr lang="en-US" sz="2200">
              <a:latin typeface="Open Sans"/>
              <a:ea typeface="Open Sans"/>
              <a:cs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2486D4-C057-0A92-CB33-D87331D63F74}"/>
              </a:ext>
            </a:extLst>
          </p:cNvPr>
          <p:cNvSpPr txBox="1"/>
          <p:nvPr/>
        </p:nvSpPr>
        <p:spPr>
          <a:xfrm>
            <a:off x="4170150" y="6318763"/>
            <a:ext cx="675229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Open Sans"/>
              </a:rPr>
              <a:t>*Amounts are based on GRFP Solicitation NSF 24-591 and subject to the availability of funds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 txBox="1">
            <a:spLocks noGrp="1"/>
          </p:cNvSpPr>
          <p:nvPr>
            <p:ph type="title"/>
          </p:nvPr>
        </p:nvSpPr>
        <p:spPr>
          <a:xfrm>
            <a:off x="4969257" y="224285"/>
            <a:ext cx="6593264" cy="1159821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200" b="1">
                <a:solidFill>
                  <a:srgbClr val="D3B34E"/>
                </a:solidFill>
                <a:latin typeface="Open Sans"/>
                <a:ea typeface="Calibri"/>
                <a:cs typeface="Calibri"/>
                <a:sym typeface="Calibri"/>
              </a:rPr>
              <a:t>GRFP Benefits </a:t>
            </a:r>
            <a:endParaRPr sz="3200" b="1">
              <a:solidFill>
                <a:srgbClr val="D3B34E"/>
              </a:solidFill>
              <a:latin typeface="Open Sans"/>
              <a:ea typeface="Calibri"/>
              <a:cs typeface="Calibri"/>
            </a:endParaRPr>
          </a:p>
        </p:txBody>
      </p:sp>
      <p:sp>
        <p:nvSpPr>
          <p:cNvPr id="203" name="Google Shape;203;p7"/>
          <p:cNvSpPr txBox="1">
            <a:spLocks noGrp="1"/>
          </p:cNvSpPr>
          <p:nvPr>
            <p:ph type="body" sz="quarter" idx="11"/>
          </p:nvPr>
        </p:nvSpPr>
        <p:spPr>
          <a:xfrm>
            <a:off x="592830" y="1822031"/>
            <a:ext cx="10954386" cy="3935832"/>
          </a:xfrm>
          <a:prstGeom prst="rect">
            <a:avLst/>
          </a:prstGeom>
          <a:solidFill>
            <a:srgbClr val="000000">
              <a:alpha val="50196"/>
            </a:srgbClr>
          </a:solidFill>
          <a:ln w="28575">
            <a:solidFill>
              <a:srgbClr val="D3B34E"/>
            </a:solidFill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-US" b="1" u="sng">
                <a:solidFill>
                  <a:srgbClr val="D2B34E"/>
                </a:solidFill>
                <a:latin typeface="Open Sans"/>
              </a:rPr>
              <a:t>Fellowship</a:t>
            </a:r>
            <a:r>
              <a:rPr lang="en-US" b="1">
                <a:solidFill>
                  <a:srgbClr val="D2B34E"/>
                </a:solidFill>
                <a:latin typeface="Open Sans"/>
              </a:rPr>
              <a:t>: </a:t>
            </a:r>
            <a:r>
              <a:rPr lang="en-US">
                <a:solidFill>
                  <a:schemeClr val="bg1"/>
                </a:solidFill>
                <a:latin typeface="Open Sans"/>
              </a:rPr>
              <a:t>Awarded to individual, paid through the graduate institution</a:t>
            </a:r>
            <a:endParaRPr lang="en-US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-US" b="1" u="sng">
                <a:solidFill>
                  <a:srgbClr val="D2B34E"/>
                </a:solidFill>
                <a:latin typeface="Open Sans"/>
              </a:rPr>
              <a:t>Flexible</a:t>
            </a:r>
            <a:r>
              <a:rPr lang="en-US" b="1">
                <a:solidFill>
                  <a:srgbClr val="D2B34E"/>
                </a:solidFill>
                <a:latin typeface="Open Sans"/>
              </a:rPr>
              <a:t>:</a:t>
            </a:r>
            <a:r>
              <a:rPr lang="en-US" b="1">
                <a:solidFill>
                  <a:schemeClr val="bg1"/>
                </a:solidFill>
                <a:latin typeface="Open Sans"/>
              </a:rPr>
              <a:t> </a:t>
            </a:r>
            <a:r>
              <a:rPr lang="en-US">
                <a:solidFill>
                  <a:schemeClr val="bg1"/>
                </a:solidFill>
                <a:latin typeface="Open Sans"/>
              </a:rPr>
              <a:t>Choice of project, advisor, and graduate program</a:t>
            </a:r>
            <a:endParaRPr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-US" b="1" u="sng">
                <a:solidFill>
                  <a:srgbClr val="D2B34E"/>
                </a:solidFill>
                <a:latin typeface="Open Sans"/>
              </a:rPr>
              <a:t>Unrestricted</a:t>
            </a:r>
            <a:r>
              <a:rPr lang="en-US" b="1">
                <a:solidFill>
                  <a:srgbClr val="D2B34E"/>
                </a:solidFill>
                <a:latin typeface="Open Sans"/>
              </a:rPr>
              <a:t>:</a:t>
            </a:r>
            <a:r>
              <a:rPr lang="en-US" b="1">
                <a:solidFill>
                  <a:schemeClr val="bg1"/>
                </a:solidFill>
                <a:latin typeface="Open Sans"/>
              </a:rPr>
              <a:t> </a:t>
            </a:r>
            <a:r>
              <a:rPr lang="en-US">
                <a:solidFill>
                  <a:schemeClr val="bg1"/>
                </a:solidFill>
                <a:latin typeface="Open Sans"/>
              </a:rPr>
              <a:t>No service requirement after completion</a:t>
            </a:r>
            <a:endParaRPr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-US" b="1" u="sng">
                <a:solidFill>
                  <a:srgbClr val="D2B34E"/>
                </a:solidFill>
                <a:latin typeface="Open Sans"/>
              </a:rPr>
              <a:t>Portable</a:t>
            </a:r>
            <a:r>
              <a:rPr lang="en-US" b="1">
                <a:solidFill>
                  <a:srgbClr val="D2B34E"/>
                </a:solidFill>
                <a:latin typeface="Open Sans"/>
              </a:rPr>
              <a:t>:</a:t>
            </a:r>
            <a:r>
              <a:rPr lang="en-US" b="1">
                <a:solidFill>
                  <a:schemeClr val="bg1"/>
                </a:solidFill>
                <a:latin typeface="Open Sans"/>
              </a:rPr>
              <a:t> </a:t>
            </a:r>
            <a:r>
              <a:rPr lang="en-US">
                <a:solidFill>
                  <a:schemeClr val="bg1"/>
                </a:solidFill>
                <a:latin typeface="Open Sans"/>
              </a:rPr>
              <a:t>Can be used at any accredited, non-profit, US institution of higher education, with campus in US for research-based Master’s and doctoral degrees</a:t>
            </a:r>
            <a:endParaRPr lang="en-US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28600" lvl="0" indent="-9906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lang="en-US" sz="9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01" name="Google Shape;201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t>8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b="0">
                <a:latin typeface="Calibri"/>
                <a:ea typeface="Calibri"/>
                <a:cs typeface="Calibri"/>
                <a:sym typeface="Calibri"/>
              </a:rPr>
              <a:t>NSF GRFP</a:t>
            </a:r>
            <a:endParaRPr/>
          </a:p>
        </p:txBody>
      </p:sp>
      <p:sp>
        <p:nvSpPr>
          <p:cNvPr id="223" name="Google Shape;223;p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5309" r="3933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 extrusionOk="0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21" name="Google Shape;221;p9"/>
          <p:cNvSpPr txBox="1">
            <a:spLocks noGrp="1"/>
          </p:cNvSpPr>
          <p:nvPr>
            <p:ph type="body" sz="quarter" idx="11"/>
          </p:nvPr>
        </p:nvSpPr>
        <p:spPr>
          <a:xfrm>
            <a:off x="414781" y="1705917"/>
            <a:ext cx="5213022" cy="366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sz="3200" b="1">
                <a:solidFill>
                  <a:schemeClr val="bg1"/>
                </a:solidFill>
                <a:latin typeface="Open Sans"/>
              </a:rPr>
              <a:t>Graduate Research Fellowship Program</a:t>
            </a:r>
            <a:endParaRPr sz="3200" b="1">
              <a:solidFill>
                <a:schemeClr val="bg1"/>
              </a:solidFill>
              <a:latin typeface="Open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3200" b="1">
                <a:solidFill>
                  <a:schemeClr val="bg1"/>
                </a:solidFill>
                <a:latin typeface="Open Sans"/>
              </a:rPr>
              <a:t>(GRFP)</a:t>
            </a:r>
            <a:endParaRPr sz="3200" b="1">
              <a:solidFill>
                <a:schemeClr val="bg1"/>
              </a:solidFill>
              <a:latin typeface="Open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</a:pPr>
            <a:endParaRPr sz="1600" b="1">
              <a:solidFill>
                <a:srgbClr val="D3B34E"/>
              </a:solidFill>
              <a:latin typeface="Open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</a:pPr>
            <a:r>
              <a:rPr lang="en-US" sz="3200" b="1">
                <a:solidFill>
                  <a:srgbClr val="D3B34E"/>
                </a:solidFill>
                <a:latin typeface="Open Sans"/>
              </a:rPr>
              <a:t>ELIGIBILITY</a:t>
            </a:r>
            <a:endParaRPr sz="3200" b="1">
              <a:solidFill>
                <a:srgbClr val="D3B34E"/>
              </a:solidFill>
              <a:latin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fae6445-7bba-4823-b6f8-72149e99ada1" xsi:nil="true"/>
    <lcf76f155ced4ddcb4097134ff3c332f xmlns="e60b0b5a-49ac-4ef8-a2e2-405460a25900">
      <Terms xmlns="http://schemas.microsoft.com/office/infopath/2007/PartnerControls"/>
    </lcf76f155ced4ddcb4097134ff3c332f>
    <_Flow_SignoffStatus xmlns="e60b0b5a-49ac-4ef8-a2e2-405460a2590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3B86EA6E309A48A85A63B3D97D5F85" ma:contentTypeVersion="15" ma:contentTypeDescription="Create a new document." ma:contentTypeScope="" ma:versionID="7d4bd8835899f8b98412ff6425cfe567">
  <xsd:schema xmlns:xsd="http://www.w3.org/2001/XMLSchema" xmlns:xs="http://www.w3.org/2001/XMLSchema" xmlns:p="http://schemas.microsoft.com/office/2006/metadata/properties" xmlns:ns2="e60b0b5a-49ac-4ef8-a2e2-405460a25900" xmlns:ns3="4fae6445-7bba-4823-b6f8-72149e99ada1" targetNamespace="http://schemas.microsoft.com/office/2006/metadata/properties" ma:root="true" ma:fieldsID="153daa58ccf51f855b02363be8002631" ns2:_="" ns3:_="">
    <xsd:import namespace="e60b0b5a-49ac-4ef8-a2e2-405460a25900"/>
    <xsd:import namespace="4fae6445-7bba-4823-b6f8-72149e99ad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CR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0b0b5a-49ac-4ef8-a2e2-405460a259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1c7dd257-bec8-46fe-884b-3fe1e30c97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ae6445-7bba-4823-b6f8-72149e99ada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a60d93d-294a-4378-8e8f-e377e74417e9}" ma:internalName="TaxCatchAll" ma:showField="CatchAllData" ma:web="4fae6445-7bba-4823-b6f8-72149e99ad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762A02-574B-48E3-A14A-91ED346293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1ABCFB-C21C-4036-9CF6-7618126A02D6}">
  <ds:schemaRefs>
    <ds:schemaRef ds:uri="4fae6445-7bba-4823-b6f8-72149e99ada1"/>
    <ds:schemaRef ds:uri="e60b0b5a-49ac-4ef8-a2e2-405460a2590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258C9E-2DC8-4FF5-A883-E19981898FD6}">
  <ds:schemaRefs>
    <ds:schemaRef ds:uri="4fae6445-7bba-4823-b6f8-72149e99ada1"/>
    <ds:schemaRef ds:uri="e60b0b5a-49ac-4ef8-a2e2-405460a2590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Application>Microsoft Office PowerPoint</Application>
  <PresentationFormat>Widescreen</PresentationFormat>
  <Slides>32</Slides>
  <Notes>28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Division of Graduate Education   (DGE)    Graduate Research Fellowship Program (GRFP) NSFGRFP.org</vt:lpstr>
      <vt:lpstr>Graduate Research Fellowship Program (GRFP)</vt:lpstr>
      <vt:lpstr>About GRFP</vt:lpstr>
      <vt:lpstr>GRFP Goals</vt:lpstr>
      <vt:lpstr>PowerPoint Presentation</vt:lpstr>
      <vt:lpstr>National Science Foundation</vt:lpstr>
      <vt:lpstr>NSF Graduate Research Fellowship</vt:lpstr>
      <vt:lpstr>GRFP Benefits </vt:lpstr>
      <vt:lpstr>NSF GRFP</vt:lpstr>
      <vt:lpstr>GRFP Eligibility   NSF Solicitation 24-591</vt:lpstr>
      <vt:lpstr>Ineligible Degree Programs</vt:lpstr>
      <vt:lpstr>Ineligible Areas of Study and Proposed Research*</vt:lpstr>
      <vt:lpstr>Graduate Research Fellowship Program (GRFP)  Application Package</vt:lpstr>
      <vt:lpstr>GRFP Application</vt:lpstr>
      <vt:lpstr>GRFP Application Specifics</vt:lpstr>
      <vt:lpstr>Example GRFP Application Timeline</vt:lpstr>
      <vt:lpstr>1) Personal, Relevant Background &amp; Goals 2) Research Statement </vt:lpstr>
      <vt:lpstr>Personal, Relevant  Background &amp; Goals</vt:lpstr>
      <vt:lpstr>Research Statement</vt:lpstr>
      <vt:lpstr>Reference Letters &amp; Transcripts</vt:lpstr>
      <vt:lpstr>Graduate Research Fellowship Program (GRFP)  Review Criteria</vt:lpstr>
      <vt:lpstr>Comprehensive Review    National Science Board Merit Review Criteria</vt:lpstr>
      <vt:lpstr>Comprehensive Review    National Science Board Merit Review Criteria (Continued)</vt:lpstr>
      <vt:lpstr>Intellectual Merit Potential to advance knowledge</vt:lpstr>
      <vt:lpstr>Broader Impacts Potential Impact of the Individual or  Research on Society </vt:lpstr>
      <vt:lpstr>NSF GRFP Application Guidelines</vt:lpstr>
      <vt:lpstr>NSF GRFP Application Guidelines</vt:lpstr>
      <vt:lpstr>NSF GRFP Application Guidelines</vt:lpstr>
      <vt:lpstr>NSF GRFP Application Guidelines</vt:lpstr>
      <vt:lpstr>GRFP Honorable Mention</vt:lpstr>
      <vt:lpstr>National Science Foundation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Tran, Justin (Contractor)</dc:creator>
  <cp:revision>1</cp:revision>
  <dcterms:created xsi:type="dcterms:W3CDTF">2022-11-03T20:43:05Z</dcterms:created>
  <dcterms:modified xsi:type="dcterms:W3CDTF">2024-09-18T17:16:35Z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f2bf40cf-4321-49a3-b297-a71be6aba07d</vt:lpwstr>
  </property>
  <property fmtid="{D5CDD505-2E9C-101B-9397-08002B2CF9AE}" pid="3" name="ContainsCUI">
    <vt:lpwstr>No</vt:lpwstr>
  </property>
  <property fmtid="{D5CDD505-2E9C-101B-9397-08002B2CF9AE}" pid="4" name="ContentTypeId">
    <vt:lpwstr>0x010100BE3B86EA6E309A48A85A63B3D97D5F85</vt:lpwstr>
  </property>
  <property fmtid="{D5CDD505-2E9C-101B-9397-08002B2CF9AE}" pid="5" name="MediaServiceImageTags">
    <vt:lpwstr/>
  </property>
</Properties>
</file>