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Lst>
  <p:notesMasterIdLst>
    <p:notesMasterId r:id="rId32"/>
  </p:notesMasterIdLst>
  <p:sldIdLst>
    <p:sldId id="271" r:id="rId5"/>
    <p:sldId id="257" r:id="rId6"/>
    <p:sldId id="258" r:id="rId7"/>
    <p:sldId id="3181" r:id="rId8"/>
    <p:sldId id="260" r:id="rId9"/>
    <p:sldId id="261" r:id="rId10"/>
    <p:sldId id="262" r:id="rId11"/>
    <p:sldId id="263" r:id="rId12"/>
    <p:sldId id="264" r:id="rId13"/>
    <p:sldId id="265" r:id="rId14"/>
    <p:sldId id="266" r:id="rId15"/>
    <p:sldId id="267" r:id="rId16"/>
    <p:sldId id="268" r:id="rId17"/>
    <p:sldId id="269" r:id="rId18"/>
    <p:sldId id="270" r:id="rId19"/>
    <p:sldId id="3184" r:id="rId20"/>
    <p:sldId id="3180" r:id="rId21"/>
    <p:sldId id="273" r:id="rId22"/>
    <p:sldId id="274" r:id="rId23"/>
    <p:sldId id="275" r:id="rId24"/>
    <p:sldId id="276" r:id="rId25"/>
    <p:sldId id="277" r:id="rId26"/>
    <p:sldId id="278" r:id="rId27"/>
    <p:sldId id="279" r:id="rId28"/>
    <p:sldId id="280" r:id="rId29"/>
    <p:sldId id="282" r:id="rId30"/>
    <p:sldId id="318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F2D"/>
    <a:srgbClr val="000D2A"/>
    <a:srgbClr val="000B25"/>
    <a:srgbClr val="001134"/>
    <a:srgbClr val="001539"/>
    <a:srgbClr val="01183D"/>
    <a:srgbClr val="021C42"/>
    <a:srgbClr val="000D29"/>
    <a:srgbClr val="4EC3E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535B13-12CA-936E-6B74-B756CAEB291F}" v="111" dt="2024-07-16T17:57:01.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6" autoAdjust="0"/>
    <p:restoredTop sz="93487" autoAdjust="0"/>
  </p:normalViewPr>
  <p:slideViewPr>
    <p:cSldViewPr snapToGrid="0">
      <p:cViewPr varScale="1">
        <p:scale>
          <a:sx n="89" d="100"/>
          <a:sy n="89" d="100"/>
        </p:scale>
        <p:origin x="437" y="77"/>
      </p:cViewPr>
      <p:guideLst/>
    </p:cSldViewPr>
  </p:slideViewPr>
  <p:outlineViewPr>
    <p:cViewPr>
      <p:scale>
        <a:sx n="33" d="100"/>
        <a:sy n="33" d="100"/>
      </p:scale>
      <p:origin x="0" y="-1431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1D234A-F650-EE47-9C4E-2FB356B1B309}" type="datetimeFigureOut">
              <a:rPr lang="en-US" smtClean="0"/>
              <a:t>7/18/2024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E85CA0-A023-0443-9770-E1923430D12F}" type="slidenum">
              <a:rPr lang="en-US" smtClean="0"/>
              <a:t>‹#›</a:t>
            </a:fld>
            <a:endParaRPr lang="en-US" dirty="0"/>
          </a:p>
        </p:txBody>
      </p:sp>
    </p:spTree>
    <p:extLst>
      <p:ext uri="{BB962C8B-B14F-4D97-AF65-F5344CB8AC3E}">
        <p14:creationId xmlns:p14="http://schemas.microsoft.com/office/powerpoint/2010/main" val="1369598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solidFill>
                  <a:schemeClr val="bg1"/>
                </a:solidFill>
              </a:rPr>
              <a:t>The Division of Graduate Education (DGE) advocates for innovative, inclusive, high quality graduate education in the STEM (Science, Technology, Engineering, and Mathematics) fields.  </a:t>
            </a:r>
          </a:p>
          <a:p>
            <a:pPr algn="just"/>
            <a:r>
              <a:rPr lang="en-US" dirty="0">
                <a:solidFill>
                  <a:schemeClr val="bg1"/>
                </a:solidFill>
              </a:rPr>
              <a:t>DGE manages innovative cross-Foundation programs that directly or indirectly support U.S. citizens and permanent residents in their quest to become the leading scientists and engineers of the future.  </a:t>
            </a:r>
          </a:p>
          <a:p>
            <a:pPr algn="just"/>
            <a:r>
              <a:rPr lang="en-US" dirty="0">
                <a:solidFill>
                  <a:schemeClr val="bg1"/>
                </a:solidFill>
              </a:rPr>
              <a:t>To better inform its programs, DGE supports research and other activities that will generate exciting new ideas for the graduate education of the future.</a:t>
            </a:r>
          </a:p>
          <a:p>
            <a:endParaRPr lang="en-US" dirty="0"/>
          </a:p>
        </p:txBody>
      </p:sp>
      <p:sp>
        <p:nvSpPr>
          <p:cNvPr id="4" name="Slide Number Placeholder 3"/>
          <p:cNvSpPr>
            <a:spLocks noGrp="1"/>
          </p:cNvSpPr>
          <p:nvPr>
            <p:ph type="sldNum" sz="quarter" idx="5"/>
          </p:nvPr>
        </p:nvSpPr>
        <p:spPr/>
        <p:txBody>
          <a:bodyPr/>
          <a:lstStyle/>
          <a:p>
            <a:fld id="{C4E85CA0-A023-0443-9770-E1923430D12F}" type="slidenum">
              <a:rPr lang="en-US" smtClean="0"/>
              <a:t>1</a:t>
            </a:fld>
            <a:endParaRPr lang="en-US" dirty="0"/>
          </a:p>
        </p:txBody>
      </p:sp>
    </p:spTree>
    <p:extLst>
      <p:ext uri="{BB962C8B-B14F-4D97-AF65-F5344CB8AC3E}">
        <p14:creationId xmlns:p14="http://schemas.microsoft.com/office/powerpoint/2010/main" val="889608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7" name="Google Shape;22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10</a:t>
            </a:fld>
            <a:endParaRPr sz="18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8" name="Google Shape;23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9" name="Google Shape;23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0" name="Google Shape;2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1" name="Google Shape;25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9" name="Google Shape;25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0" name="Google Shape;26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Times New Roman"/>
              <a:buNone/>
            </a:pPr>
            <a:fld id="{00000000-1234-1234-1234-123412341234}" type="slidenum">
              <a:rPr lang="en-US" sz="1000" b="0" i="0" u="none" strike="noStrike" cap="none">
                <a:solidFill>
                  <a:srgbClr val="000000"/>
                </a:solidFill>
                <a:latin typeface="Times New Roman"/>
                <a:ea typeface="Times New Roman"/>
                <a:cs typeface="Times New Roman"/>
                <a:sym typeface="Times New Roman"/>
              </a:rPr>
              <a:t>13</a:t>
            </a:fld>
            <a:endParaRPr sz="1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9" name="Google Shape;2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8" name="Google Shape;2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4" name="Google Shape;31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5" name="Google Shape;31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Times New Roman"/>
              <a:buNone/>
            </a:pPr>
            <a:fld id="{00000000-1234-1234-1234-123412341234}" type="slidenum">
              <a:rPr lang="en-US" sz="1000" b="0" i="0" u="none" strike="noStrike" cap="none">
                <a:solidFill>
                  <a:srgbClr val="000000"/>
                </a:solidFill>
                <a:latin typeface="Times New Roman"/>
                <a:ea typeface="Times New Roman"/>
                <a:cs typeface="Times New Roman"/>
                <a:sym typeface="Times New Roman"/>
              </a:rPr>
              <a:t>17</a:t>
            </a:fld>
            <a:endParaRPr sz="1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5" name="Google Shape;32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18</a:t>
            </a:fld>
            <a:endParaRPr sz="18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7" name="Google Shape;33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8" name="Google Shape;33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19</a:t>
            </a:fld>
            <a:endParaRPr sz="18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 name="Google Shape;1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0" name="Google Shape;3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0" name="Google Shape;36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Times New Roman"/>
              <a:buNone/>
            </a:pPr>
            <a:fld id="{00000000-1234-1234-1234-123412341234}" type="slidenum">
              <a:rPr lang="en-US" sz="1000" b="0" i="0" u="none" strike="noStrike" cap="none">
                <a:solidFill>
                  <a:srgbClr val="000000"/>
                </a:solidFill>
                <a:latin typeface="Times New Roman"/>
                <a:ea typeface="Times New Roman"/>
                <a:cs typeface="Times New Roman"/>
                <a:sym typeface="Times New Roman"/>
              </a:rPr>
              <a:t>21</a:t>
            </a:fld>
            <a:endParaRPr sz="1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0" name="Google Shape;3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9" name="Google Shape;37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8" name="Google Shape;38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9" name="Google Shape;11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40195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77276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5" name="Google Shape;13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8" name="Google Shape;1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 name="Google Shape;17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5" name="Google Shape;17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Times New Roman"/>
              <a:buNone/>
            </a:pPr>
            <a:fld id="{00000000-1234-1234-1234-123412341234}" type="slidenum">
              <a:rPr lang="en-US" sz="1000" b="0" i="0" u="none" strike="noStrike" cap="none">
                <a:solidFill>
                  <a:srgbClr val="000000"/>
                </a:solidFill>
                <a:latin typeface="Times New Roman"/>
                <a:ea typeface="Times New Roman"/>
                <a:cs typeface="Times New Roman"/>
                <a:sym typeface="Times New Roman"/>
              </a:rPr>
              <a:t>5</a:t>
            </a:fld>
            <a:endParaRPr sz="1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7" name="Google Shape;18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6</a:t>
            </a:fld>
            <a:endParaRPr sz="1800" b="0" i="0" u="none" strike="noStrike" cap="none" dirty="0">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7" name="Google Shape;2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7" name="Google Shape;2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000"/>
              <a:buFont typeface="Times New Roman"/>
              <a:buNone/>
            </a:pPr>
            <a:fld id="{00000000-1234-1234-1234-123412341234}" type="slidenum">
              <a:rPr lang="en-US" sz="1000" b="0" i="0" u="none" strike="noStrike" cap="none">
                <a:solidFill>
                  <a:srgbClr val="000000"/>
                </a:solidFill>
                <a:latin typeface="Times New Roman"/>
                <a:ea typeface="Times New Roman"/>
                <a:cs typeface="Times New Roman"/>
                <a:sym typeface="Times New Roman"/>
              </a:rPr>
              <a:t>9</a:t>
            </a:fld>
            <a:endParaRPr sz="100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31978864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61338564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292413266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TITUS">
    <p:spTree>
      <p:nvGrpSpPr>
        <p:cNvPr id="1" name=""/>
        <p:cNvGrpSpPr/>
        <p:nvPr/>
      </p:nvGrpSpPr>
      <p:grpSpPr>
        <a:xfrm>
          <a:off x="0" y="0"/>
          <a:ext cx="0" cy="0"/>
          <a:chOff x="0" y="0"/>
          <a:chExt cx="0" cy="0"/>
        </a:xfrm>
      </p:grpSpPr>
      <p:pic>
        <p:nvPicPr>
          <p:cNvPr id="7" name="Picture 6" descr="Graphical user interface, calendar&#10;&#10;Description automatically generated with medium confidence">
            <a:extLst>
              <a:ext uri="{FF2B5EF4-FFF2-40B4-BE49-F238E27FC236}">
                <a16:creationId xmlns:a16="http://schemas.microsoft.com/office/drawing/2014/main" id="{0569E205-178E-1C88-8C28-10D7E1CB91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C49195E8-13BF-BE94-6963-AFF1FF909BAD}"/>
              </a:ext>
            </a:extLst>
          </p:cNvPr>
          <p:cNvSpPr>
            <a:spLocks noGrp="1"/>
          </p:cNvSpPr>
          <p:nvPr>
            <p:ph type="body" idx="12" hasCustomPrompt="1"/>
          </p:nvPr>
        </p:nvSpPr>
        <p:spPr>
          <a:xfrm>
            <a:off x="1089078" y="4169252"/>
            <a:ext cx="4864460" cy="276999"/>
          </a:xfrm>
          <a:prstGeom prst="rect">
            <a:avLst/>
          </a:prstGeom>
        </p:spPr>
        <p:txBody>
          <a:bodyPr anchor="t" anchorCtr="0">
            <a:noAutofit/>
          </a:bodyPr>
          <a:lstStyle>
            <a:lvl1pPr marL="0" indent="0">
              <a:lnSpc>
                <a:spcPct val="100000"/>
              </a:lnSpc>
              <a:buNone/>
              <a:defRPr sz="2000" b="1"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 INSERT HERE</a:t>
            </a:r>
          </a:p>
        </p:txBody>
      </p:sp>
      <p:sp>
        <p:nvSpPr>
          <p:cNvPr id="11" name="Text Placeholder 2">
            <a:extLst>
              <a:ext uri="{FF2B5EF4-FFF2-40B4-BE49-F238E27FC236}">
                <a16:creationId xmlns:a16="http://schemas.microsoft.com/office/drawing/2014/main" id="{4E9E10D7-3AC8-AF48-6186-E3D46409725A}"/>
              </a:ext>
            </a:extLst>
          </p:cNvPr>
          <p:cNvSpPr>
            <a:spLocks noGrp="1"/>
          </p:cNvSpPr>
          <p:nvPr>
            <p:ph type="body" idx="13" hasCustomPrompt="1"/>
          </p:nvPr>
        </p:nvSpPr>
        <p:spPr>
          <a:xfrm>
            <a:off x="1089077" y="4520281"/>
            <a:ext cx="4864461" cy="214626"/>
          </a:xfrm>
          <a:prstGeom prst="rect">
            <a:avLst/>
          </a:prstGeom>
        </p:spPr>
        <p:txBody>
          <a:bodyPr anchor="t" anchorCtr="0">
            <a:noAutofit/>
          </a:bodyPr>
          <a:lstStyle>
            <a:lvl1pPr marL="0" indent="0">
              <a:lnSpc>
                <a:spcPct val="100000"/>
              </a:lnSpc>
              <a:buNone/>
              <a:defRPr sz="1800" b="0"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TITLE INSERT HERE</a:t>
            </a:r>
          </a:p>
        </p:txBody>
      </p:sp>
      <p:sp>
        <p:nvSpPr>
          <p:cNvPr id="12" name="Text Placeholder 2">
            <a:extLst>
              <a:ext uri="{FF2B5EF4-FFF2-40B4-BE49-F238E27FC236}">
                <a16:creationId xmlns:a16="http://schemas.microsoft.com/office/drawing/2014/main" id="{79B55513-A69B-E557-B5A8-85D9F4C2D934}"/>
              </a:ext>
            </a:extLst>
          </p:cNvPr>
          <p:cNvSpPr>
            <a:spLocks noGrp="1"/>
          </p:cNvSpPr>
          <p:nvPr>
            <p:ph type="body" idx="14" hasCustomPrompt="1"/>
          </p:nvPr>
        </p:nvSpPr>
        <p:spPr>
          <a:xfrm>
            <a:off x="1089078" y="4821399"/>
            <a:ext cx="4864460" cy="214626"/>
          </a:xfrm>
          <a:prstGeom prst="rect">
            <a:avLst/>
          </a:prstGeom>
        </p:spPr>
        <p:txBody>
          <a:bodyPr anchor="t" anchorCtr="0">
            <a:noAutofit/>
          </a:bodyPr>
          <a:lstStyle>
            <a:lvl1pPr marL="0" indent="0">
              <a:lnSpc>
                <a:spcPct val="100000"/>
              </a:lnSpc>
              <a:buNone/>
              <a:defRPr sz="1600" b="0" i="0" kern="1000" cap="none"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MM/DD/YYYY INSERT HERE</a:t>
            </a:r>
          </a:p>
        </p:txBody>
      </p:sp>
      <p:sp>
        <p:nvSpPr>
          <p:cNvPr id="14" name="Title 1">
            <a:extLst>
              <a:ext uri="{FF2B5EF4-FFF2-40B4-BE49-F238E27FC236}">
                <a16:creationId xmlns:a16="http://schemas.microsoft.com/office/drawing/2014/main" id="{A9DAB813-4385-60AC-E5A8-F44D54215738}"/>
              </a:ext>
            </a:extLst>
          </p:cNvPr>
          <p:cNvSpPr>
            <a:spLocks noGrp="1"/>
          </p:cNvSpPr>
          <p:nvPr>
            <p:ph type="title" hasCustomPrompt="1"/>
          </p:nvPr>
        </p:nvSpPr>
        <p:spPr>
          <a:xfrm>
            <a:off x="1089077" y="1931527"/>
            <a:ext cx="4514358" cy="1898914"/>
          </a:xfrm>
          <a:prstGeom prst="rect">
            <a:avLst/>
          </a:prstGeom>
        </p:spPr>
        <p:txBody>
          <a:bodyPr/>
          <a:lstStyle>
            <a:lvl1pPr>
              <a:lnSpc>
                <a:spcPct val="85000"/>
              </a:lnSpc>
              <a:defRPr sz="4800" b="1" i="0" baseline="0">
                <a:solidFill>
                  <a:srgbClr val="DDF1F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Title of the Presentation Insert Here</a:t>
            </a:r>
          </a:p>
        </p:txBody>
      </p:sp>
    </p:spTree>
    <p:extLst>
      <p:ext uri="{BB962C8B-B14F-4D97-AF65-F5344CB8AC3E}">
        <p14:creationId xmlns:p14="http://schemas.microsoft.com/office/powerpoint/2010/main" val="194452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CF6E-2AA9-C69D-8078-C973982BF1E8}"/>
              </a:ext>
            </a:extLst>
          </p:cNvPr>
          <p:cNvSpPr>
            <a:spLocks noGrp="1"/>
          </p:cNvSpPr>
          <p:nvPr>
            <p:ph type="title"/>
          </p:nvPr>
        </p:nvSpPr>
        <p:spPr>
          <a:xfrm>
            <a:off x="4969257" y="273053"/>
            <a:ext cx="6593264" cy="1159821"/>
          </a:xfrm>
        </p:spPr>
        <p:txBody>
          <a:bodyPr/>
          <a:lstStyle>
            <a:lvl1pPr algn="r">
              <a:defRPr b="0" i="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7BE4CBB-5D4A-2D8E-81FC-8595BD4893EB}"/>
              </a:ext>
            </a:extLst>
          </p:cNvPr>
          <p:cNvSpPr>
            <a:spLocks noGrp="1"/>
          </p:cNvSpPr>
          <p:nvPr>
            <p:ph type="sldNum" sz="quarter" idx="10"/>
          </p:nvPr>
        </p:nvSpPr>
        <p:spPr/>
        <p:txBody>
          <a:bodyPr/>
          <a:lstStyle/>
          <a:p>
            <a:r>
              <a:rPr lang="en-US" dirty="0"/>
              <a:t>[  </a:t>
            </a:r>
            <a:fld id="{65B7C80E-54B5-CC43-851E-70C4BA35269B}" type="slidenum">
              <a:rPr lang="en-US" smtClean="0"/>
              <a:pPr/>
              <a:t>‹#›</a:t>
            </a:fld>
            <a:r>
              <a:rPr lang="en-US" dirty="0"/>
              <a:t>  ]</a:t>
            </a:r>
          </a:p>
        </p:txBody>
      </p:sp>
      <p:sp>
        <p:nvSpPr>
          <p:cNvPr id="7" name="Text Placeholder 6">
            <a:extLst>
              <a:ext uri="{FF2B5EF4-FFF2-40B4-BE49-F238E27FC236}">
                <a16:creationId xmlns:a16="http://schemas.microsoft.com/office/drawing/2014/main" id="{EAAAE79A-1F41-8D52-DC36-FBDC12D0AAC3}"/>
              </a:ext>
            </a:extLst>
          </p:cNvPr>
          <p:cNvSpPr>
            <a:spLocks noGrp="1"/>
          </p:cNvSpPr>
          <p:nvPr>
            <p:ph type="body" sz="quarter" idx="11" hasCustomPrompt="1"/>
          </p:nvPr>
        </p:nvSpPr>
        <p:spPr>
          <a:xfrm>
            <a:off x="556181" y="1762125"/>
            <a:ext cx="11006340" cy="3667125"/>
          </a:xfrm>
          <a:solidFill>
            <a:schemeClr val="dk1">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lIns="274320" tIns="182880" rIns="274320" bIns="182880" anchor="ctr"/>
          <a:lstStyle>
            <a:lvl1pPr marL="0" indent="0">
              <a:buNone/>
              <a:defRPr sz="2400">
                <a:solidFill>
                  <a:srgbClr val="0070C0"/>
                </a:solidFill>
              </a:defRPr>
            </a:lvl1pPr>
            <a:lvl2pPr>
              <a:defRPr sz="2400">
                <a:solidFill>
                  <a:schemeClr val="bg1"/>
                </a:solidFill>
              </a:defRPr>
            </a:lvl2pPr>
            <a:lvl3pPr>
              <a:defRPr sz="2000">
                <a:solidFill>
                  <a:schemeClr val="bg1"/>
                </a:solidFill>
              </a:defRPr>
            </a:lvl3pPr>
            <a:lvl4pPr>
              <a:defRPr>
                <a:solidFill>
                  <a:schemeClr val="bg1"/>
                </a:solidFill>
              </a:defRPr>
            </a:lvl4pPr>
            <a:lvl5pPr>
              <a:defRPr>
                <a:solidFill>
                  <a:schemeClr val="bg1"/>
                </a:solidFill>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3755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Graphical user interface, calendar&#10;&#10;Description automatically generated with medium confidence">
            <a:extLst>
              <a:ext uri="{FF2B5EF4-FFF2-40B4-BE49-F238E27FC236}">
                <a16:creationId xmlns:a16="http://schemas.microsoft.com/office/drawing/2014/main" id="{0569E205-178E-1C88-8C28-10D7E1CB91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C49195E8-13BF-BE94-6963-AFF1FF909BAD}"/>
              </a:ext>
            </a:extLst>
          </p:cNvPr>
          <p:cNvSpPr>
            <a:spLocks noGrp="1"/>
          </p:cNvSpPr>
          <p:nvPr>
            <p:ph type="body" idx="12" hasCustomPrompt="1"/>
          </p:nvPr>
        </p:nvSpPr>
        <p:spPr>
          <a:xfrm>
            <a:off x="1089078" y="4169252"/>
            <a:ext cx="4864460" cy="276999"/>
          </a:xfrm>
          <a:prstGeom prst="rect">
            <a:avLst/>
          </a:prstGeom>
        </p:spPr>
        <p:txBody>
          <a:bodyPr anchor="t" anchorCtr="0">
            <a:noAutofit/>
          </a:bodyPr>
          <a:lstStyle>
            <a:lvl1pPr marL="0" indent="0">
              <a:lnSpc>
                <a:spcPct val="100000"/>
              </a:lnSpc>
              <a:buNone/>
              <a:defRPr sz="2000" b="1"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 INSERT HERE</a:t>
            </a:r>
          </a:p>
        </p:txBody>
      </p:sp>
      <p:sp>
        <p:nvSpPr>
          <p:cNvPr id="11" name="Text Placeholder 2">
            <a:extLst>
              <a:ext uri="{FF2B5EF4-FFF2-40B4-BE49-F238E27FC236}">
                <a16:creationId xmlns:a16="http://schemas.microsoft.com/office/drawing/2014/main" id="{4E9E10D7-3AC8-AF48-6186-E3D46409725A}"/>
              </a:ext>
            </a:extLst>
          </p:cNvPr>
          <p:cNvSpPr>
            <a:spLocks noGrp="1"/>
          </p:cNvSpPr>
          <p:nvPr>
            <p:ph type="body" idx="13" hasCustomPrompt="1"/>
          </p:nvPr>
        </p:nvSpPr>
        <p:spPr>
          <a:xfrm>
            <a:off x="1089077" y="4520281"/>
            <a:ext cx="4864461" cy="214626"/>
          </a:xfrm>
          <a:prstGeom prst="rect">
            <a:avLst/>
          </a:prstGeom>
        </p:spPr>
        <p:txBody>
          <a:bodyPr anchor="t" anchorCtr="0">
            <a:noAutofit/>
          </a:bodyPr>
          <a:lstStyle>
            <a:lvl1pPr marL="0" indent="0">
              <a:lnSpc>
                <a:spcPct val="100000"/>
              </a:lnSpc>
              <a:buNone/>
              <a:defRPr sz="1800" b="0"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TITLE INSERT HERE</a:t>
            </a:r>
          </a:p>
        </p:txBody>
      </p:sp>
      <p:sp>
        <p:nvSpPr>
          <p:cNvPr id="12" name="Text Placeholder 2">
            <a:extLst>
              <a:ext uri="{FF2B5EF4-FFF2-40B4-BE49-F238E27FC236}">
                <a16:creationId xmlns:a16="http://schemas.microsoft.com/office/drawing/2014/main" id="{79B55513-A69B-E557-B5A8-85D9F4C2D934}"/>
              </a:ext>
            </a:extLst>
          </p:cNvPr>
          <p:cNvSpPr>
            <a:spLocks noGrp="1"/>
          </p:cNvSpPr>
          <p:nvPr>
            <p:ph type="body" idx="14" hasCustomPrompt="1"/>
          </p:nvPr>
        </p:nvSpPr>
        <p:spPr>
          <a:xfrm>
            <a:off x="1089078" y="4821399"/>
            <a:ext cx="4864460" cy="214626"/>
          </a:xfrm>
          <a:prstGeom prst="rect">
            <a:avLst/>
          </a:prstGeom>
        </p:spPr>
        <p:txBody>
          <a:bodyPr anchor="t" anchorCtr="0">
            <a:noAutofit/>
          </a:bodyPr>
          <a:lstStyle>
            <a:lvl1pPr marL="0" indent="0">
              <a:lnSpc>
                <a:spcPct val="100000"/>
              </a:lnSpc>
              <a:buNone/>
              <a:defRPr sz="1600" b="0" i="0" kern="1000" cap="none"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MM/DD/YYYY INSERT HERE</a:t>
            </a:r>
          </a:p>
        </p:txBody>
      </p:sp>
      <p:sp>
        <p:nvSpPr>
          <p:cNvPr id="14" name="Title 1">
            <a:extLst>
              <a:ext uri="{FF2B5EF4-FFF2-40B4-BE49-F238E27FC236}">
                <a16:creationId xmlns:a16="http://schemas.microsoft.com/office/drawing/2014/main" id="{A9DAB813-4385-60AC-E5A8-F44D54215738}"/>
              </a:ext>
            </a:extLst>
          </p:cNvPr>
          <p:cNvSpPr>
            <a:spLocks noGrp="1"/>
          </p:cNvSpPr>
          <p:nvPr>
            <p:ph type="title" hasCustomPrompt="1"/>
          </p:nvPr>
        </p:nvSpPr>
        <p:spPr>
          <a:xfrm>
            <a:off x="1089077" y="1931527"/>
            <a:ext cx="4514358" cy="1898914"/>
          </a:xfrm>
          <a:prstGeom prst="rect">
            <a:avLst/>
          </a:prstGeom>
        </p:spPr>
        <p:txBody>
          <a:bodyPr/>
          <a:lstStyle>
            <a:lvl1pPr>
              <a:lnSpc>
                <a:spcPct val="85000"/>
              </a:lnSpc>
              <a:defRPr sz="4800" b="1" i="0" baseline="0">
                <a:solidFill>
                  <a:srgbClr val="DDF1F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Title of the Presentation Insert Here</a:t>
            </a:r>
          </a:p>
        </p:txBody>
      </p:sp>
      <p:sp>
        <p:nvSpPr>
          <p:cNvPr id="2" name="hcSlideMaster.Title SlideHeader">
            <a:extLst>
              <a:ext uri="{FF2B5EF4-FFF2-40B4-BE49-F238E27FC236}">
                <a16:creationId xmlns:a16="http://schemas.microsoft.com/office/drawing/2014/main" id="{FC68C840-FD5B-AEFE-1219-700468DD8BEE}"/>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861439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37BB-A2E1-7134-BF13-348D98A7A9DE}"/>
              </a:ext>
            </a:extLst>
          </p:cNvPr>
          <p:cNvSpPr>
            <a:spLocks noGrp="1"/>
          </p:cNvSpPr>
          <p:nvPr>
            <p:ph type="title"/>
          </p:nvPr>
        </p:nvSpPr>
        <p:spPr>
          <a:xfrm>
            <a:off x="4835951" y="273053"/>
            <a:ext cx="6726570" cy="1131541"/>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7666E39-D710-25A8-0200-F449783EFA79}"/>
              </a:ext>
            </a:extLst>
          </p:cNvPr>
          <p:cNvSpPr>
            <a:spLocks noGrp="1"/>
          </p:cNvSpPr>
          <p:nvPr>
            <p:ph type="sldNum" sz="quarter" idx="10"/>
          </p:nvPr>
        </p:nvSpPr>
        <p:spPr/>
        <p:txBody>
          <a:bodyPr/>
          <a:lstStyle/>
          <a:p>
            <a:r>
              <a:rPr lang="en-US" dirty="0"/>
              <a:t>[  </a:t>
            </a:r>
            <a:fld id="{65B7C80E-54B5-CC43-851E-70C4BA35269B}" type="slidenum">
              <a:rPr lang="en-US" smtClean="0"/>
              <a:pPr/>
              <a:t>‹#›</a:t>
            </a:fld>
            <a:r>
              <a:rPr lang="en-US" dirty="0"/>
              <a:t>  ]</a:t>
            </a:r>
          </a:p>
        </p:txBody>
      </p:sp>
      <p:sp>
        <p:nvSpPr>
          <p:cNvPr id="6" name="Text Placeholder 6">
            <a:extLst>
              <a:ext uri="{FF2B5EF4-FFF2-40B4-BE49-F238E27FC236}">
                <a16:creationId xmlns:a16="http://schemas.microsoft.com/office/drawing/2014/main" id="{779D6064-10D9-C31A-0835-B34F097BD43C}"/>
              </a:ext>
            </a:extLst>
          </p:cNvPr>
          <p:cNvSpPr>
            <a:spLocks noGrp="1"/>
          </p:cNvSpPr>
          <p:nvPr>
            <p:ph type="body" sz="quarter" idx="11"/>
          </p:nvPr>
        </p:nvSpPr>
        <p:spPr>
          <a:xfrm>
            <a:off x="556181" y="1762125"/>
            <a:ext cx="11006340" cy="3667125"/>
          </a:xfrm>
          <a:solidFill>
            <a:schemeClr val="dk1">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410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CF6E-2AA9-C69D-8078-C973982BF1E8}"/>
              </a:ext>
            </a:extLst>
          </p:cNvPr>
          <p:cNvSpPr>
            <a:spLocks noGrp="1"/>
          </p:cNvSpPr>
          <p:nvPr>
            <p:ph type="title"/>
          </p:nvPr>
        </p:nvSpPr>
        <p:spPr>
          <a:xfrm>
            <a:off x="4969257" y="273053"/>
            <a:ext cx="6593264" cy="1159821"/>
          </a:xfrm>
        </p:spPr>
        <p:txBody>
          <a:bodyPr/>
          <a:lstStyle>
            <a:lvl1pPr algn="r">
              <a:defRPr b="0" i="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7BE4CBB-5D4A-2D8E-81FC-8595BD4893EB}"/>
              </a:ext>
            </a:extLst>
          </p:cNvPr>
          <p:cNvSpPr>
            <a:spLocks noGrp="1"/>
          </p:cNvSpPr>
          <p:nvPr>
            <p:ph type="sldNum" sz="quarter" idx="10"/>
          </p:nvPr>
        </p:nvSpPr>
        <p:spPr/>
        <p:txBody>
          <a:bodyPr/>
          <a:lstStyle/>
          <a:p>
            <a:r>
              <a:rPr lang="en-US" dirty="0"/>
              <a:t>[  </a:t>
            </a:r>
            <a:fld id="{65B7C80E-54B5-CC43-851E-70C4BA35269B}" type="slidenum">
              <a:rPr lang="en-US" smtClean="0"/>
              <a:pPr/>
              <a:t>‹#›</a:t>
            </a:fld>
            <a:r>
              <a:rPr lang="en-US" dirty="0"/>
              <a:t>  ]</a:t>
            </a:r>
          </a:p>
        </p:txBody>
      </p:sp>
      <p:sp>
        <p:nvSpPr>
          <p:cNvPr id="7" name="Text Placeholder 6">
            <a:extLst>
              <a:ext uri="{FF2B5EF4-FFF2-40B4-BE49-F238E27FC236}">
                <a16:creationId xmlns:a16="http://schemas.microsoft.com/office/drawing/2014/main" id="{EAAAE79A-1F41-8D52-DC36-FBDC12D0AAC3}"/>
              </a:ext>
            </a:extLst>
          </p:cNvPr>
          <p:cNvSpPr>
            <a:spLocks noGrp="1"/>
          </p:cNvSpPr>
          <p:nvPr>
            <p:ph type="body" sz="quarter" idx="11"/>
          </p:nvPr>
        </p:nvSpPr>
        <p:spPr>
          <a:xfrm>
            <a:off x="556181" y="1762125"/>
            <a:ext cx="11006340" cy="3703727"/>
          </a:xfrm>
          <a:solidFill>
            <a:schemeClr val="dk1">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a:normAutofit/>
          </a:bodyPr>
          <a:lstStyle>
            <a:lvl1pPr>
              <a:defRPr sz="2400" b="0">
                <a:solidFill>
                  <a:srgbClr val="0070C0"/>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6029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37BB-A2E1-7134-BF13-348D98A7A9DE}"/>
              </a:ext>
            </a:extLst>
          </p:cNvPr>
          <p:cNvSpPr>
            <a:spLocks noGrp="1"/>
          </p:cNvSpPr>
          <p:nvPr>
            <p:ph type="title"/>
          </p:nvPr>
        </p:nvSpPr>
        <p:spPr>
          <a:xfrm>
            <a:off x="4835951" y="273053"/>
            <a:ext cx="6726570" cy="1131541"/>
          </a:xfrm>
        </p:spPr>
        <p:txBody>
          <a:bodyPr/>
          <a:lstStyle>
            <a:lvl1pPr algn="r">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7666E39-D710-25A8-0200-F449783EFA79}"/>
              </a:ext>
            </a:extLst>
          </p:cNvPr>
          <p:cNvSpPr>
            <a:spLocks noGrp="1"/>
          </p:cNvSpPr>
          <p:nvPr>
            <p:ph type="sldNum" sz="quarter" idx="10"/>
          </p:nvPr>
        </p:nvSpPr>
        <p:spPr/>
        <p:txBody>
          <a:bodyPr/>
          <a:lstStyle/>
          <a:p>
            <a:r>
              <a:rPr lang="en-US" dirty="0"/>
              <a:t>[  </a:t>
            </a:r>
            <a:fld id="{65B7C80E-54B5-CC43-851E-70C4BA35269B}" type="slidenum">
              <a:rPr lang="en-US" smtClean="0"/>
              <a:pPr/>
              <a:t>‹#›</a:t>
            </a:fld>
            <a:r>
              <a:rPr lang="en-US" dirty="0"/>
              <a:t>  ]</a:t>
            </a:r>
          </a:p>
        </p:txBody>
      </p:sp>
      <p:sp>
        <p:nvSpPr>
          <p:cNvPr id="6" name="Text Placeholder 6">
            <a:extLst>
              <a:ext uri="{FF2B5EF4-FFF2-40B4-BE49-F238E27FC236}">
                <a16:creationId xmlns:a16="http://schemas.microsoft.com/office/drawing/2014/main" id="{779D6064-10D9-C31A-0835-B34F097BD43C}"/>
              </a:ext>
            </a:extLst>
          </p:cNvPr>
          <p:cNvSpPr>
            <a:spLocks noGrp="1"/>
          </p:cNvSpPr>
          <p:nvPr>
            <p:ph type="body" sz="quarter" idx="11"/>
          </p:nvPr>
        </p:nvSpPr>
        <p:spPr>
          <a:xfrm>
            <a:off x="556181" y="1762125"/>
            <a:ext cx="11006340" cy="3796194"/>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lvl1pPr marL="0" indent="0">
              <a:buNone/>
              <a:defRPr sz="2400" b="0">
                <a:solidFill>
                  <a:srgbClr val="002060"/>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7140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without Pictur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69E205-178E-1C88-8C28-10D7E1CB917D}"/>
              </a:ext>
            </a:extLst>
          </p:cNvPr>
          <p:cNvPicPr>
            <a:picLocks noChangeAspect="1"/>
          </p:cNvPicPr>
          <p:nvPr userDrawn="1"/>
        </p:nvPicPr>
        <p:blipFill>
          <a:blip r:embed="rId2"/>
          <a:srcRect/>
          <a:stretch/>
        </p:blipFill>
        <p:spPr>
          <a:xfrm>
            <a:off x="0" y="0"/>
            <a:ext cx="12192000" cy="6858000"/>
          </a:xfrm>
          <a:prstGeom prst="rect">
            <a:avLst/>
          </a:prstGeom>
        </p:spPr>
      </p:pic>
      <p:sp>
        <p:nvSpPr>
          <p:cNvPr id="10" name="Text Placeholder 2">
            <a:extLst>
              <a:ext uri="{FF2B5EF4-FFF2-40B4-BE49-F238E27FC236}">
                <a16:creationId xmlns:a16="http://schemas.microsoft.com/office/drawing/2014/main" id="{C49195E8-13BF-BE94-6963-AFF1FF909BAD}"/>
              </a:ext>
            </a:extLst>
          </p:cNvPr>
          <p:cNvSpPr>
            <a:spLocks noGrp="1"/>
          </p:cNvSpPr>
          <p:nvPr>
            <p:ph type="body" idx="12" hasCustomPrompt="1"/>
          </p:nvPr>
        </p:nvSpPr>
        <p:spPr>
          <a:xfrm>
            <a:off x="1089078" y="4169252"/>
            <a:ext cx="4864460" cy="276999"/>
          </a:xfrm>
          <a:prstGeom prst="rect">
            <a:avLst/>
          </a:prstGeom>
        </p:spPr>
        <p:txBody>
          <a:bodyPr anchor="t" anchorCtr="0">
            <a:noAutofit/>
          </a:bodyPr>
          <a:lstStyle>
            <a:lvl1pPr marL="0" indent="0">
              <a:lnSpc>
                <a:spcPct val="100000"/>
              </a:lnSpc>
              <a:buNone/>
              <a:defRPr sz="2000" b="1"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 INSERT HERE</a:t>
            </a:r>
          </a:p>
        </p:txBody>
      </p:sp>
      <p:sp>
        <p:nvSpPr>
          <p:cNvPr id="11" name="Text Placeholder 2">
            <a:extLst>
              <a:ext uri="{FF2B5EF4-FFF2-40B4-BE49-F238E27FC236}">
                <a16:creationId xmlns:a16="http://schemas.microsoft.com/office/drawing/2014/main" id="{4E9E10D7-3AC8-AF48-6186-E3D46409725A}"/>
              </a:ext>
            </a:extLst>
          </p:cNvPr>
          <p:cNvSpPr>
            <a:spLocks noGrp="1"/>
          </p:cNvSpPr>
          <p:nvPr>
            <p:ph type="body" idx="13" hasCustomPrompt="1"/>
          </p:nvPr>
        </p:nvSpPr>
        <p:spPr>
          <a:xfrm>
            <a:off x="1089077" y="4520281"/>
            <a:ext cx="4864461" cy="214626"/>
          </a:xfrm>
          <a:prstGeom prst="rect">
            <a:avLst/>
          </a:prstGeom>
        </p:spPr>
        <p:txBody>
          <a:bodyPr anchor="t" anchorCtr="0">
            <a:noAutofit/>
          </a:bodyPr>
          <a:lstStyle>
            <a:lvl1pPr marL="0" indent="0">
              <a:lnSpc>
                <a:spcPct val="100000"/>
              </a:lnSpc>
              <a:buNone/>
              <a:defRPr sz="1800" b="0" i="0" kern="1000" cap="all"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TITLE INSERT HERE</a:t>
            </a:r>
          </a:p>
        </p:txBody>
      </p:sp>
      <p:sp>
        <p:nvSpPr>
          <p:cNvPr id="12" name="Text Placeholder 2">
            <a:extLst>
              <a:ext uri="{FF2B5EF4-FFF2-40B4-BE49-F238E27FC236}">
                <a16:creationId xmlns:a16="http://schemas.microsoft.com/office/drawing/2014/main" id="{79B55513-A69B-E557-B5A8-85D9F4C2D934}"/>
              </a:ext>
            </a:extLst>
          </p:cNvPr>
          <p:cNvSpPr>
            <a:spLocks noGrp="1"/>
          </p:cNvSpPr>
          <p:nvPr>
            <p:ph type="body" idx="14" hasCustomPrompt="1"/>
          </p:nvPr>
        </p:nvSpPr>
        <p:spPr>
          <a:xfrm>
            <a:off x="1089078" y="4821399"/>
            <a:ext cx="4864460" cy="214626"/>
          </a:xfrm>
          <a:prstGeom prst="rect">
            <a:avLst/>
          </a:prstGeom>
        </p:spPr>
        <p:txBody>
          <a:bodyPr anchor="t" anchorCtr="0">
            <a:noAutofit/>
          </a:bodyPr>
          <a:lstStyle>
            <a:lvl1pPr marL="0" indent="0">
              <a:lnSpc>
                <a:spcPct val="100000"/>
              </a:lnSpc>
              <a:buNone/>
              <a:defRPr sz="1600" b="0" i="0" kern="1000" cap="none" spc="300" baseline="0">
                <a:solidFill>
                  <a:srgbClr val="DDF1F7"/>
                </a:solidFill>
                <a:latin typeface="Tw Cen MT" panose="020B06020201040206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MM/DD/YYYY INSERT HERE</a:t>
            </a:r>
          </a:p>
        </p:txBody>
      </p:sp>
      <p:sp>
        <p:nvSpPr>
          <p:cNvPr id="14" name="Title 1">
            <a:extLst>
              <a:ext uri="{FF2B5EF4-FFF2-40B4-BE49-F238E27FC236}">
                <a16:creationId xmlns:a16="http://schemas.microsoft.com/office/drawing/2014/main" id="{A9DAB813-4385-60AC-E5A8-F44D54215738}"/>
              </a:ext>
            </a:extLst>
          </p:cNvPr>
          <p:cNvSpPr>
            <a:spLocks noGrp="1"/>
          </p:cNvSpPr>
          <p:nvPr>
            <p:ph type="title" hasCustomPrompt="1"/>
          </p:nvPr>
        </p:nvSpPr>
        <p:spPr>
          <a:xfrm>
            <a:off x="1089077" y="1931527"/>
            <a:ext cx="4514358" cy="1898914"/>
          </a:xfrm>
          <a:prstGeom prst="rect">
            <a:avLst/>
          </a:prstGeom>
        </p:spPr>
        <p:txBody>
          <a:bodyPr/>
          <a:lstStyle>
            <a:lvl1pPr>
              <a:lnSpc>
                <a:spcPct val="85000"/>
              </a:lnSpc>
              <a:defRPr sz="4800" b="1" i="0" baseline="0">
                <a:solidFill>
                  <a:srgbClr val="DDF1F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Title of the Presentation Insert Here</a:t>
            </a:r>
          </a:p>
        </p:txBody>
      </p:sp>
      <p:sp>
        <p:nvSpPr>
          <p:cNvPr id="2" name="hcSlideMaster.Title Slide without PicturesHeader">
            <a:extLst>
              <a:ext uri="{FF2B5EF4-FFF2-40B4-BE49-F238E27FC236}">
                <a16:creationId xmlns:a16="http://schemas.microsoft.com/office/drawing/2014/main" id="{CFCFC1D5-B862-8058-0486-EEEB9BC4E920}"/>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632756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Content Placeholder 5" descr="Graphical user interface&#10;&#10;Description automatically generated with medium confidence">
            <a:extLst>
              <a:ext uri="{FF2B5EF4-FFF2-40B4-BE49-F238E27FC236}">
                <a16:creationId xmlns:a16="http://schemas.microsoft.com/office/drawing/2014/main" id="{625A1BF7-95F8-B597-7DAA-FC6804929F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416243-3171-8976-9CB3-6F6B347EA013}"/>
              </a:ext>
            </a:extLst>
          </p:cNvPr>
          <p:cNvSpPr>
            <a:spLocks noGrp="1"/>
          </p:cNvSpPr>
          <p:nvPr>
            <p:ph type="title"/>
          </p:nvPr>
        </p:nvSpPr>
        <p:spPr>
          <a:xfrm>
            <a:off x="838200" y="831474"/>
            <a:ext cx="10515600" cy="579883"/>
          </a:xfrm>
        </p:spPr>
        <p:txBody>
          <a:bodyPr>
            <a:normAutofit/>
          </a:bodyPr>
          <a:lstStyle>
            <a:lvl1pPr>
              <a:defRPr sz="3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74511B0-E5A2-20C0-ECCB-2025265A4718}"/>
              </a:ext>
            </a:extLst>
          </p:cNvPr>
          <p:cNvSpPr>
            <a:spLocks noGrp="1"/>
          </p:cNvSpPr>
          <p:nvPr>
            <p:ph idx="1"/>
          </p:nvPr>
        </p:nvSpPr>
        <p:spPr>
          <a:xfrm>
            <a:off x="838200" y="1613453"/>
            <a:ext cx="10515600" cy="3190460"/>
          </a:xfrm>
        </p:spPr>
        <p:txBody>
          <a:bodyPr>
            <a:normAutofit/>
          </a:bodyPr>
          <a:lstStyle>
            <a:lvl1pPr marL="0" indent="0">
              <a:lnSpc>
                <a:spcPct val="100000"/>
              </a:lnSpc>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3FA923F-2F86-F6D2-B8C3-40B0A82BA05C}"/>
              </a:ext>
            </a:extLst>
          </p:cNvPr>
          <p:cNvSpPr>
            <a:spLocks noGrp="1"/>
          </p:cNvSpPr>
          <p:nvPr>
            <p:ph type="sldNum" sz="quarter" idx="12"/>
          </p:nvPr>
        </p:nvSpPr>
        <p:spPr>
          <a:xfrm>
            <a:off x="8819321" y="6219822"/>
            <a:ext cx="2743200" cy="365125"/>
          </a:xfrm>
          <a:prstGeom prst="rect">
            <a:avLst/>
          </a:prstGeom>
        </p:spPr>
        <p:txBody>
          <a:bodyPr/>
          <a:lstStyle>
            <a:lvl1pPr>
              <a:defRPr sz="1100" spc="-150">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  </a:t>
            </a:r>
            <a:fld id="{65B7C80E-54B5-CC43-851E-70C4BA35269B}" type="slidenum">
              <a:rPr lang="en-US" smtClean="0"/>
              <a:pPr/>
              <a:t>‹#›</a:t>
            </a:fld>
            <a:r>
              <a:rPr lang="en-US" dirty="0"/>
              <a:t>  ]</a:t>
            </a:r>
          </a:p>
        </p:txBody>
      </p:sp>
      <p:sp>
        <p:nvSpPr>
          <p:cNvPr id="4" name="hcSlideMaster.Title and ContentHeader">
            <a:extLst>
              <a:ext uri="{FF2B5EF4-FFF2-40B4-BE49-F238E27FC236}">
                <a16:creationId xmlns:a16="http://schemas.microsoft.com/office/drawing/2014/main" id="{4763D415-1A6B-8061-2778-E32B1A4A83BA}"/>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042377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pic>
        <p:nvPicPr>
          <p:cNvPr id="7" name="Content Placeholder 5" descr="Graphical user interface&#10;&#10;Description automatically generated with medium confidence">
            <a:extLst>
              <a:ext uri="{FF2B5EF4-FFF2-40B4-BE49-F238E27FC236}">
                <a16:creationId xmlns:a16="http://schemas.microsoft.com/office/drawing/2014/main" id="{BE504B67-71B7-EEEE-8A4E-1AC9A6988B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hcSlideMaster.Title and ContentHeader">
            <a:extLst>
              <a:ext uri="{FF2B5EF4-FFF2-40B4-BE49-F238E27FC236}">
                <a16:creationId xmlns:a16="http://schemas.microsoft.com/office/drawing/2014/main" id="{334B805E-94B1-5A0A-C493-983EBFEB17C6}"/>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964993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A2E66DA2-3E47-F552-E6D7-C85C9B3DEEAE}"/>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416243-3171-8976-9CB3-6F6B347EA013}"/>
              </a:ext>
            </a:extLst>
          </p:cNvPr>
          <p:cNvSpPr>
            <a:spLocks noGrp="1"/>
          </p:cNvSpPr>
          <p:nvPr>
            <p:ph type="title"/>
          </p:nvPr>
        </p:nvSpPr>
        <p:spPr>
          <a:xfrm>
            <a:off x="838200" y="1765916"/>
            <a:ext cx="10515600" cy="579883"/>
          </a:xfrm>
        </p:spPr>
        <p:txBody>
          <a:bodyPr>
            <a:normAutofit/>
          </a:bodyPr>
          <a:lstStyle>
            <a:lvl1pPr>
              <a:defRPr sz="30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74511B0-E5A2-20C0-ECCB-2025265A4718}"/>
              </a:ext>
            </a:extLst>
          </p:cNvPr>
          <p:cNvSpPr>
            <a:spLocks noGrp="1"/>
          </p:cNvSpPr>
          <p:nvPr>
            <p:ph idx="1"/>
          </p:nvPr>
        </p:nvSpPr>
        <p:spPr>
          <a:xfrm>
            <a:off x="838200" y="2640559"/>
            <a:ext cx="10515600" cy="2288657"/>
          </a:xfrm>
        </p:spPr>
        <p:txBody>
          <a:bodyPr>
            <a:normAutofit/>
          </a:bodyPr>
          <a:lstStyle>
            <a:lvl1pPr marL="0" indent="0">
              <a:lnSpc>
                <a:spcPct val="100000"/>
              </a:lnSpc>
              <a:buNone/>
              <a:defRPr sz="180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3FA923F-2F86-F6D2-B8C3-40B0A82BA05C}"/>
              </a:ext>
            </a:extLst>
          </p:cNvPr>
          <p:cNvSpPr>
            <a:spLocks noGrp="1"/>
          </p:cNvSpPr>
          <p:nvPr>
            <p:ph type="sldNum" sz="quarter" idx="12"/>
          </p:nvPr>
        </p:nvSpPr>
        <p:spPr>
          <a:xfrm>
            <a:off x="8819321" y="6219822"/>
            <a:ext cx="2743200" cy="365125"/>
          </a:xfrm>
          <a:prstGeom prst="rect">
            <a:avLst/>
          </a:prstGeom>
        </p:spPr>
        <p:txBody>
          <a:bodyPr/>
          <a:lstStyle>
            <a:lvl1pPr>
              <a:defRPr sz="1100" spc="-150">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  </a:t>
            </a:r>
            <a:fld id="{65B7C80E-54B5-CC43-851E-70C4BA35269B}" type="slidenum">
              <a:rPr lang="en-US" smtClean="0"/>
              <a:pPr/>
              <a:t>‹#›</a:t>
            </a:fld>
            <a:r>
              <a:rPr lang="en-US" dirty="0"/>
              <a:t>  ]</a:t>
            </a:r>
          </a:p>
        </p:txBody>
      </p:sp>
      <p:sp>
        <p:nvSpPr>
          <p:cNvPr id="4" name="hcSlideMaster.1_Title and ContentHeader">
            <a:extLst>
              <a:ext uri="{FF2B5EF4-FFF2-40B4-BE49-F238E27FC236}">
                <a16:creationId xmlns:a16="http://schemas.microsoft.com/office/drawing/2014/main" id="{ED47158E-DFB3-4405-09AB-209727D853F6}"/>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527176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DF00BED9-3220-DE53-FD25-911E42BC54DA}"/>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416243-3171-8976-9CB3-6F6B347EA013}"/>
              </a:ext>
            </a:extLst>
          </p:cNvPr>
          <p:cNvSpPr>
            <a:spLocks noGrp="1"/>
          </p:cNvSpPr>
          <p:nvPr>
            <p:ph type="title"/>
          </p:nvPr>
        </p:nvSpPr>
        <p:spPr>
          <a:xfrm>
            <a:off x="838200" y="831474"/>
            <a:ext cx="10515600" cy="579883"/>
          </a:xfrm>
        </p:spPr>
        <p:txBody>
          <a:bodyPr>
            <a:normAutofit/>
          </a:bodyPr>
          <a:lstStyle>
            <a:lvl1pPr>
              <a:defRPr sz="3000" b="1">
                <a:solidFill>
                  <a:srgbClr val="DDF1F7"/>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3FA923F-2F86-F6D2-B8C3-40B0A82BA05C}"/>
              </a:ext>
            </a:extLst>
          </p:cNvPr>
          <p:cNvSpPr>
            <a:spLocks noGrp="1"/>
          </p:cNvSpPr>
          <p:nvPr>
            <p:ph type="sldNum" sz="quarter" idx="12"/>
          </p:nvPr>
        </p:nvSpPr>
        <p:spPr>
          <a:xfrm>
            <a:off x="8819321" y="6219822"/>
            <a:ext cx="2743200" cy="365125"/>
          </a:xfrm>
          <a:prstGeom prst="rect">
            <a:avLst/>
          </a:prstGeom>
        </p:spPr>
        <p:txBody>
          <a:bodyPr/>
          <a:lstStyle>
            <a:lvl1pPr>
              <a:defRPr sz="1100" spc="-150">
                <a:solidFill>
                  <a:schemeClr val="accent1">
                    <a:lumMod val="20000"/>
                    <a:lumOff val="8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  </a:t>
            </a:r>
            <a:fld id="{65B7C80E-54B5-CC43-851E-70C4BA35269B}" type="slidenum">
              <a:rPr lang="en-US" smtClean="0"/>
              <a:pPr/>
              <a:t>‹#›</a:t>
            </a:fld>
            <a:r>
              <a:rPr lang="en-US" dirty="0"/>
              <a:t>  ]</a:t>
            </a:r>
          </a:p>
        </p:txBody>
      </p:sp>
      <p:sp>
        <p:nvSpPr>
          <p:cNvPr id="7" name="Content Placeholder 2">
            <a:extLst>
              <a:ext uri="{FF2B5EF4-FFF2-40B4-BE49-F238E27FC236}">
                <a16:creationId xmlns:a16="http://schemas.microsoft.com/office/drawing/2014/main" id="{16A60A8E-C0F7-D74A-1CDD-78AFD1C8A70E}"/>
              </a:ext>
            </a:extLst>
          </p:cNvPr>
          <p:cNvSpPr>
            <a:spLocks noGrp="1"/>
          </p:cNvSpPr>
          <p:nvPr>
            <p:ph idx="1"/>
          </p:nvPr>
        </p:nvSpPr>
        <p:spPr>
          <a:xfrm>
            <a:off x="838200" y="1613453"/>
            <a:ext cx="10515600" cy="3190460"/>
          </a:xfrm>
        </p:spPr>
        <p:txBody>
          <a:bodyPr>
            <a:normAutofit/>
          </a:bodyPr>
          <a:lstStyle>
            <a:lvl1pPr marL="285750" indent="-285750">
              <a:lnSpc>
                <a:spcPct val="100000"/>
              </a:lnSpc>
              <a:buFont typeface="Apple Symbols" panose="02000000000000000000" pitchFamily="2" charset="-79"/>
              <a:buChar char="⎻"/>
              <a:defRPr sz="1800" baseline="0">
                <a:solidFill>
                  <a:srgbClr val="DDF1F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edit Master text styles</a:t>
            </a:r>
          </a:p>
        </p:txBody>
      </p:sp>
      <p:sp>
        <p:nvSpPr>
          <p:cNvPr id="3" name="hcSlideMaster.2_Title and ContentHeader">
            <a:extLst>
              <a:ext uri="{FF2B5EF4-FFF2-40B4-BE49-F238E27FC236}">
                <a16:creationId xmlns:a16="http://schemas.microsoft.com/office/drawing/2014/main" id="{006853DE-3D14-4661-7F73-B60453AD3B76}"/>
              </a:ext>
            </a:extLst>
          </p:cNvPr>
          <p:cNvSpPr txBox="1"/>
          <p:nvPr userDrawn="1"/>
        </p:nvSpPr>
        <p:spPr>
          <a:xfrm>
            <a:off x="0" y="0"/>
            <a:ext cx="12192000" cy="369332"/>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411020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10627321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8" name="hcSlideMaster.TWO_OBJECTSHeader">
            <a:extLst>
              <a:ext uri="{FF2B5EF4-FFF2-40B4-BE49-F238E27FC236}">
                <a16:creationId xmlns:a16="http://schemas.microsoft.com/office/drawing/2014/main" id="{D16B18B3-8E99-BD70-4923-D407A33814B0}"/>
              </a:ext>
            </a:extLst>
          </p:cNvPr>
          <p:cNvSpPr txBox="1"/>
          <p:nvPr userDrawn="1"/>
        </p:nvSpPr>
        <p:spPr>
          <a:xfrm>
            <a:off x="0" y="0"/>
            <a:ext cx="12192000" cy="307777"/>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255542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7/18/2024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36897147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62192144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5" name="hcSlideMaster.BLANKHeader">
            <a:extLst>
              <a:ext uri="{FF2B5EF4-FFF2-40B4-BE49-F238E27FC236}">
                <a16:creationId xmlns:a16="http://schemas.microsoft.com/office/drawing/2014/main" id="{B058AFFB-1508-B0B1-5AD7-261B87F14AAA}"/>
              </a:ext>
            </a:extLst>
          </p:cNvPr>
          <p:cNvSpPr txBox="1"/>
          <p:nvPr userDrawn="1"/>
        </p:nvSpPr>
        <p:spPr>
          <a:xfrm>
            <a:off x="0" y="0"/>
            <a:ext cx="12192000" cy="307777"/>
          </a:xfrm>
          <a:prstGeom prst="rect">
            <a:avLst/>
          </a:prstGeom>
          <a:noFill/>
        </p:spPr>
        <p:txBody>
          <a:bodyPr vert="horz" rtlCol="0">
            <a:spAutoFit/>
          </a:bodyPr>
          <a:lstStyle/>
          <a:p>
            <a:endParaRPr lang="en-US" dirty="0"/>
          </a:p>
        </p:txBody>
      </p:sp>
    </p:spTree>
    <p:extLst>
      <p:ext uri="{BB962C8B-B14F-4D97-AF65-F5344CB8AC3E}">
        <p14:creationId xmlns:p14="http://schemas.microsoft.com/office/powerpoint/2010/main" val="1449644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96347998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dirty="0"/>
              <a:t>[  </a:t>
            </a:r>
            <a:fld id="{65B7C80E-54B5-CC43-851E-70C4BA35269B}" type="slidenum">
              <a:rPr lang="en-US" smtClean="0"/>
              <a:pPr/>
              <a:t>‹#›</a:t>
            </a:fld>
            <a:r>
              <a:rPr lang="en-US" dirty="0"/>
              <a:t>  ]</a:t>
            </a:r>
          </a:p>
        </p:txBody>
      </p:sp>
    </p:spTree>
    <p:extLst>
      <p:ext uri="{BB962C8B-B14F-4D97-AF65-F5344CB8AC3E}">
        <p14:creationId xmlns:p14="http://schemas.microsoft.com/office/powerpoint/2010/main" val="189186144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  </a:t>
            </a:r>
            <a:fld id="{65B7C80E-54B5-CC43-851E-70C4BA35269B}" type="slidenum">
              <a:rPr lang="en-US" smtClean="0"/>
              <a:pPr/>
              <a:t>‹#›</a:t>
            </a:fld>
            <a:r>
              <a:rPr lang="en-US" dirty="0"/>
              <a:t>  ]</a:t>
            </a:r>
          </a:p>
        </p:txBody>
      </p:sp>
      <p:pic>
        <p:nvPicPr>
          <p:cNvPr id="7" name="Content Placeholder 5" descr="Graphical user interface&#10;&#10;Description automatically generated with medium confidence">
            <a:extLst>
              <a:ext uri="{FF2B5EF4-FFF2-40B4-BE49-F238E27FC236}">
                <a16:creationId xmlns:a16="http://schemas.microsoft.com/office/drawing/2014/main" id="{158696F7-E152-DCB5-6021-C5551B0C3785}"/>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235635030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649" r:id="rId14"/>
    <p:sldLayoutId id="2147483671" r:id="rId15"/>
    <p:sldLayoutId id="2147483672" r:id="rId16"/>
    <p:sldLayoutId id="2147483673" r:id="rId17"/>
    <p:sldLayoutId id="2147483662" r:id="rId18"/>
    <p:sldLayoutId id="2147483650" r:id="rId19"/>
    <p:sldLayoutId id="2147483660" r:id="rId20"/>
    <p:sldLayoutId id="2147483661"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mailto:info@nsfgrfp.org"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Slide16Footer">
            <a:extLst>
              <a:ext uri="{FF2B5EF4-FFF2-40B4-BE49-F238E27FC236}">
                <a16:creationId xmlns:a16="http://schemas.microsoft.com/office/drawing/2014/main" id="{B79FF3FD-DBC4-C483-90A8-7C7017F1CC25}"/>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dirty="0">
                <a:solidFill>
                  <a:srgbClr val="000000"/>
                </a:solidFill>
                <a:latin typeface="Microsoft Sans Serif" panose="020B0604020202020204" pitchFamily="34" charset="0"/>
              </a:rPr>
              <a:t>  </a:t>
            </a:r>
          </a:p>
        </p:txBody>
      </p:sp>
      <p:sp>
        <p:nvSpPr>
          <p:cNvPr id="6" name="Title 5">
            <a:extLst>
              <a:ext uri="{FF2B5EF4-FFF2-40B4-BE49-F238E27FC236}">
                <a16:creationId xmlns:a16="http://schemas.microsoft.com/office/drawing/2014/main" id="{66B8ACBF-E8DF-847A-C334-121094A34B6D}"/>
              </a:ext>
            </a:extLst>
          </p:cNvPr>
          <p:cNvSpPr>
            <a:spLocks noGrp="1"/>
          </p:cNvSpPr>
          <p:nvPr>
            <p:ph type="title"/>
          </p:nvPr>
        </p:nvSpPr>
        <p:spPr>
          <a:xfrm>
            <a:off x="346069" y="1422444"/>
            <a:ext cx="4678189" cy="4181790"/>
          </a:xfrm>
          <a:solidFill>
            <a:schemeClr val="dk1">
              <a:alpha val="50000"/>
            </a:schemeClr>
          </a:solidFill>
          <a:ln w="28575">
            <a:solidFill>
              <a:srgbClr val="2F5496"/>
            </a:solidFill>
          </a:ln>
        </p:spPr>
        <p:style>
          <a:lnRef idx="0">
            <a:scrgbClr r="0" g="0" b="0"/>
          </a:lnRef>
          <a:fillRef idx="0">
            <a:scrgbClr r="0" g="0" b="0"/>
          </a:fillRef>
          <a:effectRef idx="0">
            <a:scrgbClr r="0" g="0" b="0"/>
          </a:effectRef>
          <a:fontRef idx="minor">
            <a:schemeClr val="lt1"/>
          </a:fontRef>
        </p:style>
        <p:txBody>
          <a:bodyPr>
            <a:normAutofit/>
          </a:bodyPr>
          <a:lstStyle/>
          <a:p>
            <a:pPr marL="0" marR="0" lvl="0" indent="0" algn="ctr" defTabSz="914400" rtl="0" eaLnBrk="1" fontAlgn="auto" latinLnBrk="0" hangingPunct="1">
              <a:lnSpc>
                <a:spcPct val="90000"/>
              </a:lnSpc>
              <a:spcBef>
                <a:spcPts val="0"/>
              </a:spcBef>
              <a:spcAft>
                <a:spcPts val="0"/>
              </a:spcAft>
              <a:buClr>
                <a:schemeClr val="dk1"/>
              </a:buClr>
              <a:buSzPts val="3200"/>
              <a:buFont typeface="Calibri"/>
              <a:buNone/>
              <a:tabLst/>
              <a:defRPr/>
            </a:pPr>
            <a:r>
              <a:rPr lang="en-US" sz="2700" dirty="0">
                <a:solidFill>
                  <a:schemeClr val="bg1"/>
                </a:solidFill>
                <a:latin typeface="Open Sans" panose="020B0606030504020204"/>
              </a:rPr>
              <a:t>Division of Graduate Education</a:t>
            </a:r>
            <a:br>
              <a:rPr lang="en-US" sz="2400" dirty="0">
                <a:solidFill>
                  <a:schemeClr val="bg1"/>
                </a:solidFill>
                <a:latin typeface="Open Sans" panose="020B0606030504020204"/>
              </a:rPr>
            </a:br>
            <a:r>
              <a:rPr lang="en-US" sz="1100" dirty="0">
                <a:solidFill>
                  <a:schemeClr val="bg1"/>
                </a:solidFill>
                <a:latin typeface="Open Sans" panose="020B0606030504020204"/>
              </a:rPr>
              <a:t>  </a:t>
            </a:r>
            <a:br>
              <a:rPr lang="en-US" sz="2400" dirty="0">
                <a:solidFill>
                  <a:schemeClr val="bg1"/>
                </a:solidFill>
                <a:latin typeface="Open Sans" panose="020B0606030504020204"/>
              </a:rPr>
            </a:br>
            <a:r>
              <a:rPr lang="en-US" sz="2400" dirty="0">
                <a:solidFill>
                  <a:schemeClr val="bg1"/>
                </a:solidFill>
                <a:latin typeface="Open Sans" panose="020B0606030504020204"/>
              </a:rPr>
              <a:t> (DGE)</a:t>
            </a:r>
            <a:br>
              <a:rPr lang="en-US" sz="2400" dirty="0">
                <a:solidFill>
                  <a:schemeClr val="bg1"/>
                </a:solidFill>
                <a:latin typeface="Open Sans" panose="020B0606030504020204"/>
              </a:rPr>
            </a:br>
            <a:r>
              <a:rPr lang="en-US" sz="2400" dirty="0">
                <a:solidFill>
                  <a:schemeClr val="bg1"/>
                </a:solidFill>
                <a:latin typeface="Open Sans" panose="020B0606030504020204"/>
              </a:rPr>
              <a:t>  </a:t>
            </a:r>
            <a:br>
              <a:rPr lang="en-US" sz="2400" dirty="0">
                <a:solidFill>
                  <a:schemeClr val="bg1"/>
                </a:solidFill>
                <a:latin typeface="Open Sans" panose="020B0606030504020204"/>
              </a:rPr>
            </a:br>
            <a:r>
              <a:rPr kumimoji="0" lang="en-US" sz="2400" b="1" i="0" u="none" strike="noStrike" kern="0" cap="none" spc="0" normalizeH="0" baseline="0" noProof="0" dirty="0">
                <a:ln>
                  <a:noFill/>
                </a:ln>
                <a:solidFill>
                  <a:schemeClr val="bg1"/>
                </a:solidFill>
                <a:effectLst/>
                <a:uLnTx/>
                <a:uFillTx/>
                <a:latin typeface="Open Sans" panose="020B0606030504020204"/>
                <a:ea typeface="Calibri"/>
                <a:cs typeface="Calibri"/>
                <a:sym typeface="Calibri"/>
              </a:rPr>
              <a:t>Graduate Research Fellowship Program (GRFP)</a:t>
            </a:r>
            <a:br>
              <a:rPr kumimoji="0" lang="en-US" sz="1100" b="0" i="0" u="none" strike="noStrike" kern="0" cap="none" spc="0" normalizeH="0" baseline="0" noProof="0" dirty="0">
                <a:ln>
                  <a:noFill/>
                </a:ln>
                <a:solidFill>
                  <a:schemeClr val="bg1"/>
                </a:solidFill>
                <a:effectLst/>
                <a:uLnTx/>
                <a:uFillTx/>
                <a:latin typeface="Open Sans" panose="020B0606030504020204"/>
                <a:ea typeface="Arial"/>
                <a:cs typeface="Arial"/>
                <a:sym typeface="Arial"/>
              </a:rPr>
            </a:br>
            <a:r>
              <a:rPr kumimoji="0" lang="en-US" sz="2400" b="1" i="0" u="none" strike="noStrike" kern="0" cap="none" spc="0" normalizeH="0" baseline="0" noProof="0" dirty="0">
                <a:ln>
                  <a:noFill/>
                </a:ln>
                <a:solidFill>
                  <a:schemeClr val="bg1"/>
                </a:solidFill>
                <a:effectLst/>
                <a:uLnTx/>
                <a:uFillTx/>
                <a:latin typeface="Open Sans" panose="020B0606030504020204"/>
                <a:ea typeface="Calibri"/>
                <a:cs typeface="Calibri"/>
                <a:sym typeface="Calibri"/>
              </a:rPr>
              <a:t>NSFGRFP.org</a:t>
            </a:r>
            <a:endParaRPr lang="en-US" sz="2400" b="0" i="1" dirty="0">
              <a:solidFill>
                <a:schemeClr val="bg1"/>
              </a:solidFill>
              <a:latin typeface="Open Sans" panose="020B0606030504020204"/>
            </a:endParaRPr>
          </a:p>
        </p:txBody>
      </p:sp>
    </p:spTree>
    <p:extLst>
      <p:ext uri="{BB962C8B-B14F-4D97-AF65-F5344CB8AC3E}">
        <p14:creationId xmlns:p14="http://schemas.microsoft.com/office/powerpoint/2010/main" val="2256786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Title"/>
          <p:cNvSpPr txBox="1">
            <a:spLocks noGrp="1"/>
          </p:cNvSpPr>
          <p:nvPr>
            <p:ph type="title"/>
          </p:nvPr>
        </p:nvSpPr>
        <p:spPr>
          <a:xfrm>
            <a:off x="4969257" y="118367"/>
            <a:ext cx="6943028" cy="1159821"/>
          </a:xfrm>
          <a:prstGeom prst="rect">
            <a:avLst/>
          </a:prstGeom>
          <a:noFill/>
          <a:ln w="12700">
            <a:noFill/>
          </a:ln>
        </p:spPr>
        <p:txBody>
          <a:bodyPr spcFirstLastPara="1" wrap="square" lIns="91425" tIns="45700" rIns="91425" bIns="45700" anchor="ctr" anchorCtr="0">
            <a:normAutofit fontScale="90000"/>
          </a:bodyPr>
          <a:lstStyle/>
          <a:p>
            <a:pPr indent="117475">
              <a:spcBef>
                <a:spcPts val="0"/>
              </a:spcBef>
              <a:buClr>
                <a:schemeClr val="lt1"/>
              </a:buClr>
              <a:buSzPts val="4000"/>
            </a:pPr>
            <a:r>
              <a:rPr lang="en-US" sz="4000" dirty="0">
                <a:solidFill>
                  <a:srgbClr val="D3B34E"/>
                </a:solidFill>
                <a:latin typeface="Open Sans"/>
              </a:rPr>
              <a:t>GRFP Eligibility</a:t>
            </a:r>
            <a:r>
              <a:rPr lang="en-US" sz="4000" b="1" dirty="0">
                <a:solidFill>
                  <a:srgbClr val="D3B34E"/>
                </a:solidFill>
                <a:latin typeface="Open Sans"/>
              </a:rPr>
              <a:t> </a:t>
            </a:r>
            <a:r>
              <a:rPr lang="en-US" sz="4000" b="1" dirty="0">
                <a:latin typeface="Open Sans"/>
              </a:rPr>
              <a:t> </a:t>
            </a:r>
            <a:br>
              <a:rPr lang="en-US" sz="4000" b="1" dirty="0">
                <a:latin typeface="Open Sans"/>
              </a:rPr>
            </a:br>
            <a:r>
              <a:rPr lang="en-US" sz="4000" dirty="0">
                <a:latin typeface="Open Sans"/>
              </a:rPr>
              <a:t>NSF Solicitation 24-591</a:t>
            </a:r>
            <a:endParaRPr sz="4000" b="1" dirty="0">
              <a:latin typeface="Open Sans"/>
            </a:endParaRPr>
          </a:p>
        </p:txBody>
      </p:sp>
      <p:sp>
        <p:nvSpPr>
          <p:cNvPr id="231" name="Google Shape;231;p10"/>
          <p:cNvSpPr/>
          <p:nvPr/>
        </p:nvSpPr>
        <p:spPr>
          <a:xfrm>
            <a:off x="35717" y="1598975"/>
            <a:ext cx="4895817" cy="3447057"/>
          </a:xfrm>
          <a:prstGeom prst="rect">
            <a:avLst/>
          </a:prstGeom>
          <a:noFill/>
          <a:ln>
            <a:noFill/>
          </a:ln>
        </p:spPr>
        <p:txBody>
          <a:bodyPr spcFirstLastPara="1" wrap="square" lIns="91425" tIns="45700" rIns="91425" bIns="45700" anchor="t" anchorCtr="0">
            <a:spAutoFit/>
          </a:bodyPr>
          <a:lstStyle/>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U.S. citizens, nationals, and permanent residents </a:t>
            </a:r>
            <a:endParaRPr sz="1200" b="0" i="0" u="none" strike="noStrike" cap="none" dirty="0">
              <a:solidFill>
                <a:srgbClr val="000000"/>
              </a:solidFill>
              <a:latin typeface="Open Sans"/>
              <a:ea typeface="Arial"/>
              <a:cs typeface="Arial"/>
              <a:sym typeface="Arial"/>
            </a:endParaRPr>
          </a:p>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Early-career: undergrad &amp; graduate students </a:t>
            </a:r>
            <a:endParaRPr sz="1200" b="0" i="0" u="none" strike="noStrike" cap="none" dirty="0">
              <a:solidFill>
                <a:srgbClr val="000000"/>
              </a:solidFill>
              <a:latin typeface="Open Sans"/>
              <a:ea typeface="Arial"/>
              <a:cs typeface="Arial"/>
              <a:sym typeface="Arial"/>
            </a:endParaRPr>
          </a:p>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Pursuing research-based master’s and/or doctoral degrees (no professional degrees)</a:t>
            </a:r>
            <a:endParaRPr sz="1200" b="0" i="0" u="none" strike="noStrike" cap="none" dirty="0">
              <a:solidFill>
                <a:srgbClr val="000000"/>
              </a:solidFill>
              <a:latin typeface="Open Sans"/>
              <a:ea typeface="Arial"/>
              <a:cs typeface="Arial"/>
              <a:sym typeface="Arial"/>
            </a:endParaRPr>
          </a:p>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Science, Technology, Engineering, Mathematics (STEM) or STEM Education</a:t>
            </a:r>
            <a:endParaRPr sz="1200" b="0" i="0" u="none" strike="noStrike" cap="none" dirty="0">
              <a:solidFill>
                <a:srgbClr val="000000"/>
              </a:solidFill>
              <a:latin typeface="Open Sans"/>
              <a:ea typeface="Arial"/>
              <a:cs typeface="Arial"/>
              <a:sym typeface="Arial"/>
            </a:endParaRPr>
          </a:p>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Full-time enrollment in graduate degree program at accredited, non-profit US institution of higher education</a:t>
            </a:r>
            <a:endParaRPr sz="1200" b="0" i="0" u="none" strike="noStrike" cap="none" dirty="0">
              <a:solidFill>
                <a:srgbClr val="000000"/>
              </a:solidFill>
              <a:latin typeface="Open Sans"/>
              <a:ea typeface="Arial"/>
              <a:cs typeface="Arial"/>
              <a:sym typeface="Arial"/>
            </a:endParaRPr>
          </a:p>
          <a:p>
            <a:pPr marL="341305" marR="0" lvl="0" indent="-341305" algn="l" rtl="0">
              <a:lnSpc>
                <a:spcPct val="100000"/>
              </a:lnSpc>
              <a:spcBef>
                <a:spcPts val="0"/>
              </a:spcBef>
              <a:spcAft>
                <a:spcPts val="0"/>
              </a:spcAft>
              <a:buClr>
                <a:srgbClr val="D8E2F3"/>
              </a:buClr>
              <a:buSzPts val="2000"/>
              <a:buFont typeface="Times New Roman"/>
              <a:buChar char="•"/>
            </a:pPr>
            <a:r>
              <a:rPr lang="en-US" b="0" i="0" u="none" strike="noStrike" cap="none" dirty="0">
                <a:solidFill>
                  <a:srgbClr val="FFFFFF"/>
                </a:solidFill>
                <a:latin typeface="Open Sans"/>
                <a:ea typeface="Calibri"/>
                <a:cs typeface="Calibri"/>
                <a:sym typeface="Calibri"/>
              </a:rPr>
              <a:t>NO foreign institutions</a:t>
            </a:r>
            <a:endParaRPr sz="1200" b="0" i="0" u="none" strike="noStrike" cap="none" dirty="0">
              <a:solidFill>
                <a:srgbClr val="000000"/>
              </a:solidFill>
              <a:latin typeface="Open Sans"/>
              <a:ea typeface="Arial"/>
              <a:cs typeface="Arial"/>
              <a:sym typeface="Arial"/>
            </a:endParaRPr>
          </a:p>
        </p:txBody>
      </p:sp>
      <p:sp>
        <p:nvSpPr>
          <p:cNvPr id="235" name="Google Shape;235;p10">
            <a:extLst>
              <a:ext uri="{C183D7F6-B498-43B3-948B-1728B52AA6E4}">
                <adec:decorative xmlns:adec="http://schemas.microsoft.com/office/drawing/2017/decorative" val="1"/>
              </a:ext>
            </a:extLst>
          </p:cNvPr>
          <p:cNvSpPr/>
          <p:nvPr/>
        </p:nvSpPr>
        <p:spPr>
          <a:xfrm>
            <a:off x="10784148" y="6190096"/>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10</a:t>
            </a:fld>
            <a:endParaRPr sz="1200" b="0" i="0" u="none" strike="noStrike" cap="none" dirty="0">
              <a:solidFill>
                <a:schemeClr val="lt1"/>
              </a:solidFill>
              <a:latin typeface="Calibri"/>
              <a:ea typeface="Calibri"/>
              <a:cs typeface="Calibri"/>
              <a:sym typeface="Calibri"/>
            </a:endParaRPr>
          </a:p>
        </p:txBody>
      </p:sp>
      <p:pic>
        <p:nvPicPr>
          <p:cNvPr id="11" name="Picture 10" descr="There are four levels. Level 1 are seniors or Bachelor's degree holders with no graduate study. Level 2 are 1st year graduate students in join Bachelor's-Master's degree programs who've completed 3 years. Level 3 are second-year graduate students with no more than 1 academic year completed in 1st graduate degree program or Joint BS/MS holders ONLY can apply as 1st year doctoral students progressed directly to PhD after completing joint BS/MS degree. Note levels 2 an 3 can only apply once. Level 4's are returning graduate students with an interruption of graduate study equaling 2 years or more, no doctorates or more than 1 academic year in graduate program, and not enrolled in graduate program at application deadline.">
            <a:extLst>
              <a:ext uri="{FF2B5EF4-FFF2-40B4-BE49-F238E27FC236}">
                <a16:creationId xmlns:a16="http://schemas.microsoft.com/office/drawing/2014/main" id="{7043E368-006F-4C1F-8AE9-27E7B175C3D8}"/>
              </a:ext>
            </a:extLst>
          </p:cNvPr>
          <p:cNvPicPr>
            <a:picLocks noChangeAspect="1"/>
          </p:cNvPicPr>
          <p:nvPr/>
        </p:nvPicPr>
        <p:blipFill rotWithShape="1">
          <a:blip r:embed="rId3">
            <a:extLst>
              <a:ext uri="{28A0092B-C50C-407E-A947-70E740481C1C}">
                <a14:useLocalDpi xmlns:a14="http://schemas.microsoft.com/office/drawing/2010/main" val="0"/>
              </a:ext>
            </a:extLst>
          </a:blip>
          <a:srcRect l="40870" t="23768" r="2609" b="10339"/>
          <a:stretch/>
        </p:blipFill>
        <p:spPr>
          <a:xfrm>
            <a:off x="4982816" y="1630016"/>
            <a:ext cx="6891131" cy="451899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Title"/>
          <p:cNvSpPr txBox="1">
            <a:spLocks noGrp="1"/>
          </p:cNvSpPr>
          <p:nvPr>
            <p:ph type="title"/>
          </p:nvPr>
        </p:nvSpPr>
        <p:spPr>
          <a:xfrm>
            <a:off x="4969257" y="181427"/>
            <a:ext cx="6593264" cy="1159821"/>
          </a:xfrm>
          <a:prstGeom prst="rect">
            <a:avLst/>
          </a:prstGeom>
          <a:noFill/>
          <a:ln w="12700">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3600"/>
              <a:buFont typeface="Calibri"/>
              <a:buNone/>
            </a:pPr>
            <a:r>
              <a:rPr lang="en-US" sz="3600" dirty="0">
                <a:solidFill>
                  <a:srgbClr val="D3B34E"/>
                </a:solidFill>
                <a:latin typeface="Open Sans"/>
              </a:rPr>
              <a:t>Ineligible Degree Programs</a:t>
            </a:r>
            <a:endParaRPr dirty="0">
              <a:solidFill>
                <a:srgbClr val="D3B34E"/>
              </a:solidFill>
              <a:latin typeface="Open Sans"/>
            </a:endParaRPr>
          </a:p>
        </p:txBody>
      </p:sp>
      <p:sp>
        <p:nvSpPr>
          <p:cNvPr id="242" name="Google Shape;242;p11"/>
          <p:cNvSpPr txBox="1">
            <a:spLocks noGrp="1"/>
          </p:cNvSpPr>
          <p:nvPr>
            <p:ph type="body" sz="quarter" idx="11"/>
          </p:nvPr>
        </p:nvSpPr>
        <p:spPr>
          <a:xfrm>
            <a:off x="556181" y="1960245"/>
            <a:ext cx="11006340" cy="3667125"/>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lt1"/>
              </a:buClr>
              <a:buSzPts val="2400"/>
              <a:buChar char="•"/>
            </a:pPr>
            <a:r>
              <a:rPr lang="en-US" sz="2400" dirty="0">
                <a:solidFill>
                  <a:schemeClr val="bg1"/>
                </a:solidFill>
                <a:latin typeface="Open Sans"/>
              </a:rPr>
              <a:t>Professional degree programs </a:t>
            </a:r>
            <a:endParaRPr dirty="0">
              <a:solidFill>
                <a:schemeClr val="bg1"/>
              </a:solidFill>
              <a:latin typeface="Open Sans"/>
            </a:endParaRPr>
          </a:p>
          <a:p>
            <a:pPr lvl="1">
              <a:buClr>
                <a:schemeClr val="lt1"/>
              </a:buClr>
              <a:buSzPts val="2400"/>
            </a:pPr>
            <a:r>
              <a:rPr lang="en-US" sz="2200" dirty="0">
                <a:latin typeface="Open Sans"/>
              </a:rPr>
              <a:t>E.g., MBA, MD, JD, DVM, DDS, PharmD</a:t>
            </a:r>
            <a:endParaRPr sz="2200" dirty="0">
              <a:latin typeface="Open Sans"/>
            </a:endParaRPr>
          </a:p>
          <a:p>
            <a:pPr marL="228600" lvl="0" indent="-228600" algn="l" rtl="0">
              <a:lnSpc>
                <a:spcPct val="90000"/>
              </a:lnSpc>
              <a:spcBef>
                <a:spcPts val="1000"/>
              </a:spcBef>
              <a:spcAft>
                <a:spcPts val="0"/>
              </a:spcAft>
              <a:buClr>
                <a:schemeClr val="lt1"/>
              </a:buClr>
              <a:buSzPts val="2400"/>
              <a:buChar char="•"/>
            </a:pPr>
            <a:r>
              <a:rPr lang="en-US" sz="2400" dirty="0">
                <a:solidFill>
                  <a:schemeClr val="bg1"/>
                </a:solidFill>
                <a:latin typeface="Open Sans"/>
              </a:rPr>
              <a:t>Joint science-professional degree programs</a:t>
            </a:r>
            <a:endParaRPr dirty="0">
              <a:solidFill>
                <a:schemeClr val="bg1"/>
              </a:solidFill>
              <a:latin typeface="Open Sans"/>
            </a:endParaRPr>
          </a:p>
          <a:p>
            <a:pPr marL="685800" lvl="1" indent="-228600" algn="l" rtl="0">
              <a:lnSpc>
                <a:spcPct val="90000"/>
              </a:lnSpc>
              <a:spcBef>
                <a:spcPts val="500"/>
              </a:spcBef>
              <a:spcAft>
                <a:spcPts val="0"/>
              </a:spcAft>
              <a:buClr>
                <a:schemeClr val="lt1"/>
              </a:buClr>
              <a:buSzPts val="2400"/>
              <a:buChar char="•"/>
            </a:pPr>
            <a:r>
              <a:rPr lang="en-US" sz="2200" dirty="0">
                <a:latin typeface="Open Sans"/>
              </a:rPr>
              <a:t>E.g., MD/PhD, JD/PhD</a:t>
            </a:r>
            <a:endParaRPr sz="2200" dirty="0">
              <a:latin typeface="Open Sans"/>
            </a:endParaRPr>
          </a:p>
          <a:p>
            <a:pPr marL="228600" lvl="0" indent="-228600" algn="l" rtl="0">
              <a:lnSpc>
                <a:spcPct val="90000"/>
              </a:lnSpc>
              <a:spcBef>
                <a:spcPts val="1000"/>
              </a:spcBef>
              <a:spcAft>
                <a:spcPts val="0"/>
              </a:spcAft>
              <a:buClr>
                <a:schemeClr val="lt1"/>
              </a:buClr>
              <a:buSzPts val="2400"/>
              <a:buChar char="•"/>
            </a:pPr>
            <a:r>
              <a:rPr lang="en-US" sz="2400" dirty="0">
                <a:solidFill>
                  <a:schemeClr val="bg1"/>
                </a:solidFill>
                <a:latin typeface="Open Sans"/>
              </a:rPr>
              <a:t>Community, Global, or Public Health (MPH)</a:t>
            </a:r>
            <a:endParaRPr dirty="0">
              <a:solidFill>
                <a:schemeClr val="bg1"/>
              </a:solidFill>
              <a:latin typeface="Open Sans"/>
            </a:endParaRPr>
          </a:p>
          <a:p>
            <a:pPr marL="228600" lvl="0" indent="-228600" algn="l" rtl="0">
              <a:lnSpc>
                <a:spcPct val="90000"/>
              </a:lnSpc>
              <a:spcBef>
                <a:spcPts val="1000"/>
              </a:spcBef>
              <a:spcAft>
                <a:spcPts val="0"/>
              </a:spcAft>
              <a:buClr>
                <a:schemeClr val="lt1"/>
              </a:buClr>
              <a:buSzPts val="2400"/>
              <a:buChar char="•"/>
            </a:pPr>
            <a:r>
              <a:rPr lang="en-US" sz="2400" dirty="0">
                <a:solidFill>
                  <a:schemeClr val="bg1"/>
                </a:solidFill>
                <a:latin typeface="Open Sans"/>
              </a:rPr>
              <a:t>Counseling, Social Work (MSW)</a:t>
            </a:r>
            <a:endParaRPr dirty="0">
              <a:solidFill>
                <a:schemeClr val="bg1"/>
              </a:solidFill>
              <a:latin typeface="Open Sans"/>
            </a:endParaRPr>
          </a:p>
          <a:p>
            <a:pPr marL="228600" lvl="0" indent="-228600" algn="l" rtl="0">
              <a:lnSpc>
                <a:spcPct val="90000"/>
              </a:lnSpc>
              <a:spcBef>
                <a:spcPts val="1000"/>
              </a:spcBef>
              <a:spcAft>
                <a:spcPts val="0"/>
              </a:spcAft>
              <a:buClr>
                <a:schemeClr val="lt1"/>
              </a:buClr>
              <a:buSzPts val="2400"/>
              <a:buChar char="•"/>
            </a:pPr>
            <a:r>
              <a:rPr lang="en-US" sz="2400" dirty="0">
                <a:solidFill>
                  <a:schemeClr val="bg1"/>
                </a:solidFill>
                <a:latin typeface="Open Sans"/>
              </a:rPr>
              <a:t>Education (except STEM education)</a:t>
            </a:r>
            <a:endParaRPr dirty="0">
              <a:solidFill>
                <a:schemeClr val="bg1"/>
              </a:solidFill>
              <a:latin typeface="Open Sans"/>
            </a:endParaRPr>
          </a:p>
          <a:p>
            <a:pPr marL="228600" lvl="0" indent="-228600" algn="l" rtl="0">
              <a:lnSpc>
                <a:spcPct val="90000"/>
              </a:lnSpc>
              <a:spcBef>
                <a:spcPts val="1000"/>
              </a:spcBef>
              <a:spcAft>
                <a:spcPts val="0"/>
              </a:spcAft>
              <a:buClr>
                <a:schemeClr val="lt1"/>
              </a:buClr>
              <a:buSzPts val="2400"/>
              <a:buChar char="•"/>
            </a:pPr>
            <a:r>
              <a:rPr lang="en-US" sz="2400" dirty="0">
                <a:solidFill>
                  <a:schemeClr val="bg1"/>
                </a:solidFill>
                <a:latin typeface="Open Sans"/>
              </a:rPr>
              <a:t>Humanities (except history of science)</a:t>
            </a:r>
            <a:endParaRPr dirty="0">
              <a:solidFill>
                <a:schemeClr val="bg1"/>
              </a:solidFill>
              <a:latin typeface="Open Sans"/>
            </a:endParaRPr>
          </a:p>
        </p:txBody>
      </p:sp>
      <p:sp>
        <p:nvSpPr>
          <p:cNvPr id="247" name="Google Shape;247;p11"/>
          <p:cNvSpPr txBox="1"/>
          <p:nvPr/>
        </p:nvSpPr>
        <p:spPr>
          <a:xfrm>
            <a:off x="7277099" y="2800911"/>
            <a:ext cx="3629025" cy="150438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accent4"/>
              </a:buClr>
              <a:buSzPts val="2200"/>
              <a:buFont typeface="Arial"/>
              <a:buNone/>
            </a:pPr>
            <a:r>
              <a:rPr lang="en-US" sz="2400" b="1" i="0" u="none" strike="noStrike" cap="none" dirty="0">
                <a:solidFill>
                  <a:srgbClr val="D3B34E"/>
                </a:solidFill>
                <a:latin typeface="Open Sans" panose="020B0606030504020204"/>
                <a:ea typeface="Calibri"/>
                <a:cs typeface="Calibri"/>
                <a:sym typeface="Calibri"/>
              </a:rPr>
              <a:t>See Detailed Eligibility Requirements in the GRFP Solicitation</a:t>
            </a:r>
            <a:endParaRPr sz="2400" b="1" i="0" u="none" strike="noStrike" cap="none" dirty="0">
              <a:solidFill>
                <a:srgbClr val="D3B34E"/>
              </a:solidFill>
              <a:latin typeface="Open Sans" panose="020B0606030504020204"/>
              <a:ea typeface="Arial"/>
              <a:cs typeface="Arial"/>
              <a:sym typeface="Arial"/>
            </a:endParaRPr>
          </a:p>
        </p:txBody>
      </p:sp>
      <p:sp>
        <p:nvSpPr>
          <p:cNvPr id="245" name="Google Shape;245;p11">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11</a:t>
            </a:fld>
            <a:endParaRPr sz="12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Title"/>
          <p:cNvSpPr txBox="1">
            <a:spLocks noGrp="1"/>
          </p:cNvSpPr>
          <p:nvPr>
            <p:ph type="title"/>
          </p:nvPr>
        </p:nvSpPr>
        <p:spPr>
          <a:xfrm>
            <a:off x="5089146" y="287864"/>
            <a:ext cx="6593264" cy="1159821"/>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3600"/>
              <a:buFont typeface="Calibri"/>
              <a:buNone/>
            </a:pPr>
            <a:r>
              <a:rPr lang="en-US" sz="3600" dirty="0">
                <a:solidFill>
                  <a:srgbClr val="D3B34E"/>
                </a:solidFill>
                <a:latin typeface="Open Sans"/>
              </a:rPr>
              <a:t>Ineligible Areas of Study and Proposed Research*</a:t>
            </a:r>
            <a:endParaRPr sz="3600" dirty="0">
              <a:solidFill>
                <a:srgbClr val="D3B34E"/>
              </a:solidFill>
              <a:latin typeface="Open Sans"/>
            </a:endParaRPr>
          </a:p>
        </p:txBody>
      </p:sp>
      <p:sp>
        <p:nvSpPr>
          <p:cNvPr id="254" name="Google Shape;254;p12"/>
          <p:cNvSpPr txBox="1">
            <a:spLocks noGrp="1"/>
          </p:cNvSpPr>
          <p:nvPr>
            <p:ph type="body" sz="quarter" idx="11"/>
          </p:nvPr>
        </p:nvSpPr>
        <p:spPr>
          <a:xfrm>
            <a:off x="399900" y="1738315"/>
            <a:ext cx="5491853" cy="3804645"/>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2200"/>
              <a:buNone/>
            </a:pPr>
            <a:r>
              <a:rPr lang="en-US" sz="2200" u="sng" dirty="0">
                <a:solidFill>
                  <a:srgbClr val="D3B34E"/>
                </a:solidFill>
                <a:latin typeface="Open Sans"/>
              </a:rPr>
              <a:t>Research with directly health-related goals</a:t>
            </a:r>
            <a:endParaRPr u="sng" dirty="0">
              <a:solidFill>
                <a:srgbClr val="D3B34E"/>
              </a:solidFill>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Etiology, diagnosis, or treatment of disease or disorder</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Animal models of disease for drug development/testing</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Epidemiology</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Disease prevention</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Public, community, global health</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Clinical research</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Patient-oriented research</a:t>
            </a:r>
            <a:endParaRPr dirty="0">
              <a:latin typeface="Open Sans"/>
            </a:endParaRPr>
          </a:p>
          <a:p>
            <a:pPr marL="228600" lvl="0" indent="-228600" algn="l" rtl="0">
              <a:lnSpc>
                <a:spcPct val="100000"/>
              </a:lnSpc>
              <a:spcBef>
                <a:spcPts val="0"/>
              </a:spcBef>
              <a:spcAft>
                <a:spcPts val="0"/>
              </a:spcAft>
              <a:buClr>
                <a:schemeClr val="lt1"/>
              </a:buClr>
              <a:buSzPts val="2000"/>
              <a:buChar char="•"/>
            </a:pPr>
            <a:r>
              <a:rPr lang="en-US" sz="2000" dirty="0">
                <a:solidFill>
                  <a:schemeClr val="lt1"/>
                </a:solidFill>
                <a:latin typeface="Open Sans"/>
              </a:rPr>
              <a:t>Epidemiological and behavioral studies</a:t>
            </a:r>
            <a:endParaRPr dirty="0">
              <a:latin typeface="Open Sans"/>
            </a:endParaRPr>
          </a:p>
        </p:txBody>
      </p:sp>
      <p:sp>
        <p:nvSpPr>
          <p:cNvPr id="2" name="Google Shape;254;p12">
            <a:extLst>
              <a:ext uri="{FF2B5EF4-FFF2-40B4-BE49-F238E27FC236}">
                <a16:creationId xmlns:a16="http://schemas.microsoft.com/office/drawing/2014/main" id="{1533C3CC-3B70-223E-C738-935FB291FD46}"/>
              </a:ext>
            </a:extLst>
          </p:cNvPr>
          <p:cNvSpPr txBox="1">
            <a:spLocks/>
          </p:cNvSpPr>
          <p:nvPr/>
        </p:nvSpPr>
        <p:spPr>
          <a:xfrm>
            <a:off x="6142591" y="1738316"/>
            <a:ext cx="5539819" cy="3804644"/>
          </a:xfrm>
          <a:prstGeom prst="rect">
            <a:avLst/>
          </a:prstGeom>
          <a:solidFill>
            <a:srgbClr val="000000">
              <a:alpha val="50196"/>
            </a:srgbClr>
          </a:solidFill>
          <a:ln w="28575" cap="flat" cmpd="sng">
            <a:solidFill>
              <a:srgbClr val="D3B34E"/>
            </a:solidFill>
            <a:prstDash val="solid"/>
            <a:round/>
            <a:headEnd type="none" w="sm" len="sm"/>
            <a:tailEnd type="none" w="sm" len="sm"/>
          </a:ln>
          <a:effectLst/>
        </p:spPr>
        <p:txBody>
          <a:bodyPr spcFirstLastPara="1" vert="horz" wrap="square" lIns="91425" tIns="45700" rIns="91425" bIns="457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nSpc>
                <a:spcPct val="100000"/>
              </a:lnSpc>
              <a:spcBef>
                <a:spcPts val="0"/>
              </a:spcBef>
              <a:buClr>
                <a:schemeClr val="lt1"/>
              </a:buClr>
              <a:buSzPts val="2200"/>
            </a:pPr>
            <a:r>
              <a:rPr lang="en-US" sz="2200" u="sng" dirty="0">
                <a:solidFill>
                  <a:srgbClr val="D3B34E"/>
                </a:solidFill>
                <a:latin typeface="Open Sans"/>
              </a:rPr>
              <a:t>Outcomes research </a:t>
            </a:r>
            <a:endParaRPr lang="en-US" u="sng" dirty="0">
              <a:solidFill>
                <a:srgbClr val="D3B34E"/>
              </a:solidFill>
              <a:latin typeface="Open Sans"/>
            </a:endParaRPr>
          </a:p>
          <a:p>
            <a:pPr marL="228600" indent="-228600">
              <a:lnSpc>
                <a:spcPct val="100000"/>
              </a:lnSpc>
              <a:spcBef>
                <a:spcPts val="0"/>
              </a:spcBef>
              <a:buClr>
                <a:schemeClr val="lt1"/>
              </a:buClr>
              <a:buSzPts val="2000"/>
              <a:buFont typeface="Arial" panose="020B0604020202020204" pitchFamily="34" charset="0"/>
              <a:buChar char="•"/>
            </a:pPr>
            <a:r>
              <a:rPr lang="en-US" sz="2000" dirty="0">
                <a:solidFill>
                  <a:schemeClr val="lt1"/>
                </a:solidFill>
                <a:latin typeface="Open Sans"/>
              </a:rPr>
              <a:t>Health services, standard of care, health policy</a:t>
            </a:r>
            <a:endParaRPr lang="en-US" dirty="0">
              <a:latin typeface="Open Sans"/>
            </a:endParaRPr>
          </a:p>
          <a:p>
            <a:pPr marL="228600" indent="-228600">
              <a:lnSpc>
                <a:spcPct val="100000"/>
              </a:lnSpc>
              <a:spcBef>
                <a:spcPts val="0"/>
              </a:spcBef>
              <a:buClr>
                <a:schemeClr val="lt1"/>
              </a:buClr>
              <a:buSzPts val="2000"/>
              <a:buFont typeface="Arial" panose="020B0604020202020204" pitchFamily="34" charset="0"/>
              <a:buChar char="•"/>
            </a:pPr>
            <a:r>
              <a:rPr lang="en-US" sz="2000" dirty="0">
                <a:solidFill>
                  <a:schemeClr val="lt1"/>
                </a:solidFill>
                <a:latin typeface="Open Sans"/>
              </a:rPr>
              <a:t>Research directly leading to clinical trials</a:t>
            </a:r>
          </a:p>
          <a:p>
            <a:pPr marL="228600" indent="-228600">
              <a:lnSpc>
                <a:spcPct val="100000"/>
              </a:lnSpc>
              <a:spcBef>
                <a:spcPts val="0"/>
              </a:spcBef>
              <a:buClr>
                <a:schemeClr val="lt1"/>
              </a:buClr>
              <a:buSzPts val="2000"/>
              <a:buFont typeface="Arial" panose="020B0604020202020204" pitchFamily="34" charset="0"/>
              <a:buChar char="•"/>
            </a:pPr>
            <a:r>
              <a:rPr lang="en-US" sz="2000" dirty="0">
                <a:solidFill>
                  <a:schemeClr val="lt1"/>
                </a:solidFill>
                <a:latin typeface="Open Sans"/>
              </a:rPr>
              <a:t>Advocacy for specific policy outcomes</a:t>
            </a:r>
            <a:endParaRPr lang="en-US" dirty="0">
              <a:latin typeface="Open Sans"/>
            </a:endParaRPr>
          </a:p>
          <a:p>
            <a:pPr>
              <a:lnSpc>
                <a:spcPct val="100000"/>
              </a:lnSpc>
              <a:spcBef>
                <a:spcPts val="0"/>
              </a:spcBef>
              <a:buClr>
                <a:schemeClr val="dk1"/>
              </a:buClr>
              <a:buSzPts val="1000"/>
            </a:pPr>
            <a:endParaRPr lang="en-US" sz="1000" dirty="0">
              <a:solidFill>
                <a:schemeClr val="lt1"/>
              </a:solidFill>
              <a:latin typeface="Open Sans"/>
            </a:endParaRPr>
          </a:p>
          <a:p>
            <a:pPr>
              <a:lnSpc>
                <a:spcPct val="100000"/>
              </a:lnSpc>
              <a:spcBef>
                <a:spcPts val="0"/>
              </a:spcBef>
              <a:buClr>
                <a:schemeClr val="lt1"/>
              </a:buClr>
              <a:buSzPts val="2200"/>
            </a:pPr>
            <a:r>
              <a:rPr lang="en-US" sz="2200" u="sng" dirty="0">
                <a:solidFill>
                  <a:srgbClr val="D3B34E"/>
                </a:solidFill>
                <a:latin typeface="Open Sans"/>
              </a:rPr>
              <a:t>Applied research on plant pathology</a:t>
            </a:r>
            <a:endParaRPr lang="en-US" u="sng" dirty="0">
              <a:solidFill>
                <a:srgbClr val="D3B34E"/>
              </a:solidFill>
              <a:latin typeface="Open Sans"/>
            </a:endParaRPr>
          </a:p>
          <a:p>
            <a:pPr marL="228600" indent="-228600">
              <a:lnSpc>
                <a:spcPct val="100000"/>
              </a:lnSpc>
              <a:spcBef>
                <a:spcPts val="0"/>
              </a:spcBef>
              <a:buClr>
                <a:schemeClr val="lt1"/>
              </a:buClr>
              <a:buSzPts val="2000"/>
              <a:buFont typeface="Arial" panose="020B0604020202020204" pitchFamily="34" charset="0"/>
              <a:buChar char="•"/>
            </a:pPr>
            <a:r>
              <a:rPr lang="en-US" sz="2000" dirty="0">
                <a:solidFill>
                  <a:schemeClr val="lt1"/>
                </a:solidFill>
                <a:latin typeface="Open Sans"/>
              </a:rPr>
              <a:t>Maximizing agricultural production</a:t>
            </a:r>
            <a:endParaRPr lang="en-US" dirty="0">
              <a:latin typeface="Open Sans"/>
            </a:endParaRPr>
          </a:p>
          <a:p>
            <a:pPr>
              <a:lnSpc>
                <a:spcPct val="100000"/>
              </a:lnSpc>
              <a:spcBef>
                <a:spcPts val="0"/>
              </a:spcBef>
              <a:buClr>
                <a:schemeClr val="dk1"/>
              </a:buClr>
              <a:buSzPts val="1000"/>
            </a:pPr>
            <a:endParaRPr lang="en-US" sz="1000" dirty="0">
              <a:solidFill>
                <a:schemeClr val="lt1"/>
              </a:solidFill>
              <a:latin typeface="Open Sans"/>
            </a:endParaRPr>
          </a:p>
          <a:p>
            <a:pPr>
              <a:lnSpc>
                <a:spcPct val="100000"/>
              </a:lnSpc>
              <a:spcBef>
                <a:spcPts val="0"/>
              </a:spcBef>
              <a:buClr>
                <a:schemeClr val="lt1"/>
              </a:buClr>
              <a:buSzPts val="2200"/>
            </a:pPr>
            <a:r>
              <a:rPr lang="en-US" sz="2200" u="sng" dirty="0">
                <a:solidFill>
                  <a:srgbClr val="D3B34E"/>
                </a:solidFill>
                <a:latin typeface="Open Sans"/>
              </a:rPr>
              <a:t>Impacts on food safety</a:t>
            </a:r>
          </a:p>
          <a:p>
            <a:pPr>
              <a:lnSpc>
                <a:spcPct val="100000"/>
              </a:lnSpc>
              <a:spcBef>
                <a:spcPts val="0"/>
              </a:spcBef>
              <a:buClr>
                <a:schemeClr val="lt1"/>
              </a:buClr>
              <a:buSzPts val="2200"/>
            </a:pPr>
            <a:endParaRPr lang="en-US" sz="2200" u="sng" dirty="0">
              <a:solidFill>
                <a:schemeClr val="lt1"/>
              </a:solidFill>
              <a:latin typeface="Open Sans"/>
            </a:endParaRPr>
          </a:p>
          <a:p>
            <a:pPr>
              <a:lnSpc>
                <a:spcPct val="100000"/>
              </a:lnSpc>
              <a:spcBef>
                <a:spcPts val="0"/>
              </a:spcBef>
              <a:buClr>
                <a:schemeClr val="lt1"/>
              </a:buClr>
              <a:buSzPts val="2200"/>
            </a:pPr>
            <a:endParaRPr lang="en-US" sz="2200" u="sng" dirty="0">
              <a:solidFill>
                <a:schemeClr val="lt1"/>
              </a:solidFill>
              <a:latin typeface="Open Sans"/>
            </a:endParaRPr>
          </a:p>
        </p:txBody>
      </p:sp>
      <p:sp>
        <p:nvSpPr>
          <p:cNvPr id="3" name="TextBox 2">
            <a:extLst>
              <a:ext uri="{FF2B5EF4-FFF2-40B4-BE49-F238E27FC236}">
                <a16:creationId xmlns:a16="http://schemas.microsoft.com/office/drawing/2014/main" id="{A2E2F6E8-4547-CBCD-926D-684453796344}"/>
              </a:ext>
            </a:extLst>
          </p:cNvPr>
          <p:cNvSpPr txBox="1"/>
          <p:nvPr/>
        </p:nvSpPr>
        <p:spPr>
          <a:xfrm>
            <a:off x="3697803" y="5598675"/>
            <a:ext cx="8009950" cy="307777"/>
          </a:xfrm>
          <a:prstGeom prst="rect">
            <a:avLst/>
          </a:prstGeom>
          <a:noFill/>
        </p:spPr>
        <p:txBody>
          <a:bodyPr wrap="none" lIns="91440" tIns="45720" rIns="91440" bIns="45720" rtlCol="0" anchor="t">
            <a:spAutoFit/>
          </a:bodyPr>
          <a:lstStyle/>
          <a:p>
            <a:pPr algn="r"/>
            <a:r>
              <a:rPr lang="en-US" sz="1400" dirty="0">
                <a:solidFill>
                  <a:schemeClr val="bg1"/>
                </a:solidFill>
              </a:rPr>
              <a:t>* See GRFP solicitation NSF 24-591 for limited exceptions to ineligible areas of study and proposed research</a:t>
            </a:r>
          </a:p>
        </p:txBody>
      </p:sp>
      <p:sp>
        <p:nvSpPr>
          <p:cNvPr id="255" name="Google Shape;255;p12">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12</a:t>
            </a:fld>
            <a:endParaRPr sz="12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3" name="Google Shape;263;p13">
            <a:extLst>
              <a:ext uri="{C183D7F6-B498-43B3-948B-1728B52AA6E4}">
                <adec:decorative xmlns:adec="http://schemas.microsoft.com/office/drawing/2017/decorative" val="1"/>
              </a:ext>
            </a:extLst>
          </p:cNvPr>
          <p:cNvSpPr/>
          <p:nvPr/>
        </p:nvSpPr>
        <p:spPr>
          <a:xfrm>
            <a:off x="4907636" y="0"/>
            <a:ext cx="7281316" cy="6858000"/>
          </a:xfrm>
          <a:custGeom>
            <a:avLst/>
            <a:gdLst/>
            <a:ahLst/>
            <a:cxnLst/>
            <a:rect l="l" t="t" r="r" b="b"/>
            <a:pathLst>
              <a:path w="7281316" h="6858000" extrusionOk="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64" name="Google Shape;264;p13">
            <a:extLst>
              <a:ext uri="{C183D7F6-B498-43B3-948B-1728B52AA6E4}">
                <adec:decorative xmlns:adec="http://schemas.microsoft.com/office/drawing/2017/decorative" val="1"/>
              </a:ext>
            </a:extLst>
          </p:cNvPr>
          <p:cNvSpPr/>
          <p:nvPr/>
        </p:nvSpPr>
        <p:spPr>
          <a:xfrm>
            <a:off x="5189558" y="0"/>
            <a:ext cx="7002442" cy="6858000"/>
          </a:xfrm>
          <a:custGeom>
            <a:avLst/>
            <a:gdLst/>
            <a:ahLst/>
            <a:cxnLst/>
            <a:rect l="l" t="t" r="r" b="b"/>
            <a:pathLst>
              <a:path w="6999394" h="6858000" extrusionOk="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266" name="Google Shape;266;p13">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100"/>
              <a:buFont typeface="Calibri"/>
              <a:buNone/>
            </a:pPr>
            <a:fld id="{00000000-1234-1234-1234-123412341234}" type="slidenum">
              <a:rPr lang="en-US" sz="1100" b="0" i="0" u="none" strike="noStrike" cap="none">
                <a:latin typeface="Calibri"/>
                <a:ea typeface="Calibri"/>
                <a:cs typeface="Calibri"/>
                <a:sym typeface="Calibri"/>
              </a:rPr>
              <a:t>13</a:t>
            </a:fld>
            <a:endParaRPr sz="1100" b="0" i="0" u="none" strike="noStrike" cap="none" dirty="0">
              <a:latin typeface="Calibri"/>
              <a:ea typeface="Calibri"/>
              <a:cs typeface="Calibri"/>
              <a:sym typeface="Calibri"/>
            </a:endParaRPr>
          </a:p>
        </p:txBody>
      </p:sp>
      <p:sp>
        <p:nvSpPr>
          <p:cNvPr id="265" name="Google Shape;265;p13"/>
          <p:cNvSpPr txBox="1">
            <a:spLocks noGrp="1"/>
          </p:cNvSpPr>
          <p:nvPr>
            <p:ph type="title" idx="4294967295"/>
          </p:nvPr>
        </p:nvSpPr>
        <p:spPr>
          <a:xfrm>
            <a:off x="6353175" y="1762125"/>
            <a:ext cx="5208588" cy="36671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2F5496"/>
              </a:buClr>
              <a:buSzPts val="4000"/>
              <a:buFont typeface="Arial" panose="020B0604020202020204" pitchFamily="34" charset="0"/>
              <a:buNone/>
              <a:tabLst/>
              <a:defRPr/>
            </a:pPr>
            <a:r>
              <a:rPr kumimoji="0" lang="en-US" sz="4000" b="1" i="0" u="none" strike="noStrike" kern="1200" cap="none" spc="0" normalizeH="0" baseline="0" noProof="0" dirty="0">
                <a:ln>
                  <a:noFill/>
                </a:ln>
                <a:solidFill>
                  <a:srgbClr val="003262"/>
                </a:solidFill>
                <a:effectLst/>
                <a:uLnTx/>
                <a:uFillTx/>
                <a:latin typeface="Open Sans"/>
                <a:ea typeface="+mn-ea"/>
                <a:cs typeface="+mn-cs"/>
              </a:rPr>
              <a:t>Graduate Research Fellowship Program (GRFP)</a:t>
            </a:r>
            <a:endParaRPr kumimoji="0" lang="en-US" sz="2400" b="0" i="0" u="none" strike="noStrike" kern="1200" cap="none" spc="0" normalizeH="0" baseline="0" noProof="0" dirty="0">
              <a:ln>
                <a:noFill/>
              </a:ln>
              <a:solidFill>
                <a:srgbClr val="003262"/>
              </a:solidFill>
              <a:effectLst/>
              <a:uLnTx/>
              <a:uFillTx/>
              <a:latin typeface="Open Sans"/>
              <a:ea typeface="+mn-ea"/>
              <a:cs typeface="+mn-cs"/>
            </a:endParaRPr>
          </a:p>
          <a:p>
            <a:pPr marL="0" marR="0" lvl="0" indent="0" algn="l" defTabSz="914400" rtl="0" eaLnBrk="1" fontAlgn="auto" latinLnBrk="0" hangingPunct="1">
              <a:lnSpc>
                <a:spcPct val="90000"/>
              </a:lnSpc>
              <a:spcBef>
                <a:spcPts val="1000"/>
              </a:spcBef>
              <a:spcAft>
                <a:spcPts val="0"/>
              </a:spcAft>
              <a:buClr>
                <a:schemeClr val="dk1"/>
              </a:buClr>
              <a:buSzPts val="2200"/>
              <a:buFont typeface="Arial" panose="020B0604020202020204" pitchFamily="34" charset="0"/>
              <a:buNone/>
              <a:tabLst/>
              <a:defRPr/>
            </a:pPr>
            <a:endParaRPr kumimoji="0" lang="en-US" sz="2200" b="0" i="0" u="none" strike="noStrike" kern="1200" cap="none" spc="0" normalizeH="0" baseline="0" noProof="0" dirty="0">
              <a:ln>
                <a:noFill/>
              </a:ln>
              <a:solidFill>
                <a:srgbClr val="0070C0"/>
              </a:solidFill>
              <a:effectLst/>
              <a:uLnTx/>
              <a:uFillTx/>
              <a:latin typeface="Open Sans"/>
              <a:ea typeface="+mn-ea"/>
              <a:cs typeface="+mn-cs"/>
            </a:endParaRPr>
          </a:p>
          <a:p>
            <a:pPr marL="0" marR="0" lvl="0" indent="0" algn="ctr" defTabSz="914400" rtl="0" eaLnBrk="1" fontAlgn="auto" latinLnBrk="0" hangingPunct="1">
              <a:lnSpc>
                <a:spcPct val="90000"/>
              </a:lnSpc>
              <a:spcBef>
                <a:spcPts val="1000"/>
              </a:spcBef>
              <a:spcAft>
                <a:spcPts val="0"/>
              </a:spcAft>
              <a:buClr>
                <a:schemeClr val="dk1"/>
              </a:buClr>
              <a:buSzPts val="3200"/>
              <a:buFont typeface="Arial" panose="020B0604020202020204" pitchFamily="34" charset="0"/>
              <a:buNone/>
              <a:tabLst/>
              <a:defRPr/>
            </a:pPr>
            <a:r>
              <a:rPr kumimoji="0" lang="en-US" sz="3200" b="0" i="0" u="none" strike="noStrike" kern="1200" cap="none" spc="0" normalizeH="0" baseline="0" noProof="0" dirty="0">
                <a:ln>
                  <a:noFill/>
                </a:ln>
                <a:solidFill>
                  <a:srgbClr val="2F5496"/>
                </a:solidFill>
                <a:effectLst/>
                <a:uLnTx/>
                <a:uFillTx/>
                <a:latin typeface="Open Sans"/>
                <a:ea typeface="+mn-ea"/>
                <a:cs typeface="+mn-cs"/>
              </a:rPr>
              <a:t>Application Package</a:t>
            </a:r>
            <a:endParaRPr kumimoji="0" lang="en-US" sz="2400" b="0" i="0" u="none" strike="noStrike" kern="1200" cap="none" spc="0" normalizeH="0" baseline="0" noProof="0" dirty="0">
              <a:ln>
                <a:noFill/>
              </a:ln>
              <a:solidFill>
                <a:srgbClr val="2F5496"/>
              </a:solidFill>
              <a:effectLst/>
              <a:uLnTx/>
              <a:uFillTx/>
              <a:latin typeface="Open Sans"/>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Title"/>
          <p:cNvSpPr txBox="1">
            <a:spLocks noGrp="1"/>
          </p:cNvSpPr>
          <p:nvPr>
            <p:ph type="title"/>
          </p:nvPr>
        </p:nvSpPr>
        <p:spPr>
          <a:xfrm>
            <a:off x="6400799" y="273053"/>
            <a:ext cx="5161721" cy="1159821"/>
          </a:xfrm>
          <a:prstGeom prst="rect">
            <a:avLst/>
          </a:prstGeom>
          <a:noFill/>
          <a:ln w="12700">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ct val="100000"/>
              <a:buFont typeface="Calibri"/>
              <a:buNone/>
            </a:pPr>
            <a:r>
              <a:rPr lang="en-US" sz="3600" dirty="0">
                <a:solidFill>
                  <a:srgbClr val="D3B34E"/>
                </a:solidFill>
                <a:latin typeface="Open Sans" panose="020B0606030504020204"/>
              </a:rPr>
              <a:t>GRFP Application</a:t>
            </a:r>
            <a:endParaRPr sz="3600" dirty="0">
              <a:solidFill>
                <a:srgbClr val="D3B34E"/>
              </a:solidFill>
              <a:latin typeface="Open Sans" panose="020B0606030504020204"/>
            </a:endParaRPr>
          </a:p>
        </p:txBody>
      </p:sp>
      <p:sp>
        <p:nvSpPr>
          <p:cNvPr id="274" name="Google Shape;274;p14">
            <a:extLst>
              <a:ext uri="{C183D7F6-B498-43B3-948B-1728B52AA6E4}">
                <adec:decorative xmlns:adec="http://schemas.microsoft.com/office/drawing/2017/decorative" val="0"/>
              </a:ext>
            </a:extLst>
          </p:cNvPr>
          <p:cNvSpPr>
            <a:spLocks noGrp="1"/>
          </p:cNvSpPr>
          <p:nvPr>
            <p:ph type="body" sz="quarter" idx="11"/>
          </p:nvPr>
        </p:nvSpPr>
        <p:spPr>
          <a:xfrm>
            <a:off x="5863722" y="1603078"/>
            <a:ext cx="6090152" cy="4652618"/>
          </a:xfrm>
          <a:prstGeom prst="flowChartAlternateProcess">
            <a:avLst/>
          </a:prstGeom>
          <a:noFill/>
          <a:ln>
            <a:noFill/>
          </a:ln>
        </p:spPr>
        <p:txBody>
          <a:bodyPr spcFirstLastPara="1" wrap="square" lIns="91425" tIns="45700" rIns="91425" bIns="45700" anchor="ctr" anchorCtr="0">
            <a:normAutofit fontScale="85000" lnSpcReduction="10000"/>
          </a:bodyPr>
          <a:lstStyle/>
          <a:p>
            <a:pPr marL="457200" lvl="0" indent="-285750" algn="l" rtl="0">
              <a:lnSpc>
                <a:spcPct val="110000"/>
              </a:lnSpc>
              <a:spcBef>
                <a:spcPts val="0"/>
              </a:spcBef>
              <a:spcAft>
                <a:spcPts val="0"/>
              </a:spcAft>
              <a:buClr>
                <a:schemeClr val="accent4"/>
              </a:buClr>
              <a:buSzPts val="2590"/>
              <a:buNone/>
            </a:pPr>
            <a:r>
              <a:rPr lang="en-US" b="1" dirty="0">
                <a:solidFill>
                  <a:srgbClr val="D3B34E"/>
                </a:solidFill>
                <a:latin typeface="Open Sans" panose="020B0606030504020204"/>
              </a:rPr>
              <a:t>Complete Application Package:</a:t>
            </a:r>
          </a:p>
          <a:p>
            <a:pPr marL="457200" lvl="0" indent="-285750" algn="l" rtl="0">
              <a:lnSpc>
                <a:spcPct val="110000"/>
              </a:lnSpc>
              <a:spcBef>
                <a:spcPts val="0"/>
              </a:spcBef>
              <a:spcAft>
                <a:spcPts val="0"/>
              </a:spcAft>
              <a:buClr>
                <a:schemeClr val="accent4"/>
              </a:buClr>
              <a:buSzPts val="2590"/>
              <a:buNone/>
            </a:pPr>
            <a:endParaRPr sz="1200" dirty="0">
              <a:latin typeface="Open Sans" panose="020B0606030504020204"/>
            </a:endParaRPr>
          </a:p>
          <a:p>
            <a:pPr marL="457200" lvl="1" indent="-285750" algn="l" rtl="0">
              <a:lnSpc>
                <a:spcPct val="110000"/>
              </a:lnSpc>
              <a:spcBef>
                <a:spcPts val="500"/>
              </a:spcBef>
              <a:spcAft>
                <a:spcPts val="0"/>
              </a:spcAft>
              <a:buClr>
                <a:schemeClr val="lt1"/>
              </a:buClr>
              <a:buSzPts val="2220"/>
              <a:buFont typeface="Calibri"/>
              <a:buAutoNum type="arabicParenR"/>
            </a:pPr>
            <a:r>
              <a:rPr lang="en-US" sz="2220" dirty="0">
                <a:solidFill>
                  <a:schemeClr val="lt1"/>
                </a:solidFill>
                <a:latin typeface="Open Sans" panose="020B0606030504020204"/>
              </a:rPr>
              <a:t>Personal Information, Education, Work/Research Experience, Proposed Major Field of Study, Honors, Awards, Publications</a:t>
            </a:r>
            <a:endParaRPr dirty="0">
              <a:latin typeface="Open Sans" panose="020B0606030504020204"/>
            </a:endParaRPr>
          </a:p>
          <a:p>
            <a:pPr marL="457200" lvl="1" indent="-285750" algn="l" rtl="0">
              <a:lnSpc>
                <a:spcPct val="110000"/>
              </a:lnSpc>
              <a:spcBef>
                <a:spcPts val="500"/>
              </a:spcBef>
              <a:spcAft>
                <a:spcPts val="0"/>
              </a:spcAft>
              <a:buClr>
                <a:schemeClr val="lt1"/>
              </a:buClr>
              <a:buSzPts val="2220"/>
              <a:buFont typeface="Calibri"/>
              <a:buAutoNum type="arabicParenR"/>
            </a:pPr>
            <a:r>
              <a:rPr lang="en-US" sz="2220" dirty="0">
                <a:solidFill>
                  <a:schemeClr val="lt1"/>
                </a:solidFill>
                <a:latin typeface="Open Sans" panose="020B0606030504020204"/>
              </a:rPr>
              <a:t>Personal, Relevant Background and Future Goals Statement (3-page PDF)</a:t>
            </a:r>
            <a:endParaRPr dirty="0">
              <a:latin typeface="Open Sans" panose="020B0606030504020204"/>
            </a:endParaRPr>
          </a:p>
          <a:p>
            <a:pPr marL="457200" lvl="1" indent="-285750" algn="l" rtl="0">
              <a:lnSpc>
                <a:spcPct val="110000"/>
              </a:lnSpc>
              <a:spcBef>
                <a:spcPts val="500"/>
              </a:spcBef>
              <a:spcAft>
                <a:spcPts val="0"/>
              </a:spcAft>
              <a:buClr>
                <a:schemeClr val="lt1"/>
              </a:buClr>
              <a:buSzPts val="2220"/>
              <a:buFont typeface="Calibri"/>
              <a:buAutoNum type="arabicParenR"/>
            </a:pPr>
            <a:r>
              <a:rPr lang="en-US" sz="2220" dirty="0">
                <a:solidFill>
                  <a:schemeClr val="lt1"/>
                </a:solidFill>
                <a:latin typeface="Open Sans" panose="020B0606030504020204"/>
              </a:rPr>
              <a:t>Graduate Research Statement (2-page PDF)</a:t>
            </a:r>
            <a:endParaRPr dirty="0">
              <a:latin typeface="Open Sans" panose="020B0606030504020204"/>
            </a:endParaRPr>
          </a:p>
          <a:p>
            <a:pPr marL="457200" lvl="1" indent="-285750" algn="l" rtl="0">
              <a:lnSpc>
                <a:spcPct val="110000"/>
              </a:lnSpc>
              <a:spcBef>
                <a:spcPts val="500"/>
              </a:spcBef>
              <a:spcAft>
                <a:spcPts val="0"/>
              </a:spcAft>
              <a:buClr>
                <a:schemeClr val="lt1"/>
              </a:buClr>
              <a:buSzPts val="2220"/>
              <a:buFont typeface="Calibri"/>
              <a:buAutoNum type="arabicParenR"/>
            </a:pPr>
            <a:r>
              <a:rPr lang="en-US" sz="2220" dirty="0">
                <a:solidFill>
                  <a:schemeClr val="lt1"/>
                </a:solidFill>
                <a:latin typeface="Open Sans" panose="020B0606030504020204"/>
              </a:rPr>
              <a:t>Transcripts (PDFs; mandatory) </a:t>
            </a:r>
            <a:endParaRPr dirty="0">
              <a:latin typeface="Open Sans" panose="020B0606030504020204"/>
            </a:endParaRPr>
          </a:p>
          <a:p>
            <a:pPr marL="457200" lvl="1" indent="-285750" algn="l" rtl="0">
              <a:lnSpc>
                <a:spcPct val="110000"/>
              </a:lnSpc>
              <a:spcBef>
                <a:spcPts val="500"/>
              </a:spcBef>
              <a:spcAft>
                <a:spcPts val="0"/>
              </a:spcAft>
              <a:buClr>
                <a:schemeClr val="lt1"/>
              </a:buClr>
              <a:buSzPts val="2220"/>
              <a:buFont typeface="Calibri"/>
              <a:buAutoNum type="arabicParenR"/>
            </a:pPr>
            <a:r>
              <a:rPr lang="en-US" sz="2220" dirty="0">
                <a:solidFill>
                  <a:schemeClr val="lt1"/>
                </a:solidFill>
                <a:latin typeface="Open Sans" panose="020B0606030504020204"/>
              </a:rPr>
              <a:t>Letters of reference (may provide up to five names of reference letter writers)</a:t>
            </a:r>
            <a:endParaRPr dirty="0">
              <a:latin typeface="Open Sans" panose="020B0606030504020204"/>
            </a:endParaRPr>
          </a:p>
          <a:p>
            <a:pPr marL="914400" lvl="3" indent="-285750">
              <a:lnSpc>
                <a:spcPct val="110000"/>
              </a:lnSpc>
              <a:buClr>
                <a:schemeClr val="lt1"/>
              </a:buClr>
              <a:buSzPts val="2035"/>
            </a:pPr>
            <a:r>
              <a:rPr lang="en-US" sz="2000" u="sng" dirty="0">
                <a:solidFill>
                  <a:srgbClr val="D3B34E"/>
                </a:solidFill>
                <a:latin typeface="Open Sans" panose="020B0606030504020204"/>
              </a:rPr>
              <a:t>Mandatory:</a:t>
            </a:r>
            <a:r>
              <a:rPr lang="en-US" sz="2000" dirty="0">
                <a:solidFill>
                  <a:schemeClr val="lt1"/>
                </a:solidFill>
                <a:latin typeface="Open Sans" panose="020B0606030504020204"/>
              </a:rPr>
              <a:t> </a:t>
            </a:r>
            <a:r>
              <a:rPr lang="en-US" sz="2000" u="sng" dirty="0">
                <a:solidFill>
                  <a:schemeClr val="lt1"/>
                </a:solidFill>
                <a:latin typeface="Open Sans" panose="020B0606030504020204"/>
              </a:rPr>
              <a:t>3 reference writer names</a:t>
            </a:r>
            <a:endParaRPr sz="2000" u="sng" dirty="0">
              <a:latin typeface="Open Sans" panose="020B0606030504020204"/>
            </a:endParaRPr>
          </a:p>
        </p:txBody>
      </p:sp>
      <p:sp>
        <p:nvSpPr>
          <p:cNvPr id="275" name="Google Shape;275;p14">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14</a:t>
            </a:fld>
            <a:endParaRPr sz="1200" b="0" i="0" u="none" strike="noStrike" cap="none" dirty="0">
              <a:solidFill>
                <a:srgbClr val="FFFFFF"/>
              </a:solidFill>
              <a:latin typeface="Calibri"/>
              <a:ea typeface="Calibri"/>
              <a:cs typeface="Calibri"/>
              <a:sym typeface="Calibri"/>
            </a:endParaRPr>
          </a:p>
        </p:txBody>
      </p:sp>
      <p:sp>
        <p:nvSpPr>
          <p:cNvPr id="272" name="Google Shape;272;p14">
            <a:extLst>
              <a:ext uri="{C183D7F6-B498-43B3-948B-1728B52AA6E4}">
                <adec:decorative xmlns:adec="http://schemas.microsoft.com/office/drawing/2017/decorative" val="1"/>
              </a:ext>
            </a:extLst>
          </p:cNvPr>
          <p:cNvSpPr/>
          <p:nvPr/>
        </p:nvSpPr>
        <p:spPr>
          <a:xfrm>
            <a:off x="0" y="0"/>
            <a:ext cx="6136816" cy="5254922"/>
          </a:xfrm>
          <a:custGeom>
            <a:avLst/>
            <a:gdLst/>
            <a:ahLst/>
            <a:cxnLst/>
            <a:rect l="l" t="t" r="r" b="b"/>
            <a:pathLst>
              <a:path w="6136816" h="5254922" extrusionOk="0">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273" name="Google Shape;273;p14">
            <a:extLst>
              <a:ext uri="{C183D7F6-B498-43B3-948B-1728B52AA6E4}">
                <adec:decorative xmlns:adec="http://schemas.microsoft.com/office/drawing/2017/decorative" val="1"/>
              </a:ext>
            </a:extLst>
          </p:cNvPr>
          <p:cNvPicPr preferRelativeResize="0"/>
          <p:nvPr/>
        </p:nvPicPr>
        <p:blipFill rotWithShape="1">
          <a:blip r:embed="rId3">
            <a:alphaModFix/>
          </a:blip>
          <a:srcRect l="51627" r="9262" b="1"/>
          <a:stretch/>
        </p:blipFill>
        <p:spPr>
          <a:xfrm>
            <a:off x="1" y="2"/>
            <a:ext cx="5863721" cy="4984915"/>
          </a:xfrm>
          <a:custGeom>
            <a:avLst/>
            <a:gdLst/>
            <a:ahLst/>
            <a:cxnLst/>
            <a:rect l="l" t="t" r="r" b="b"/>
            <a:pathLst>
              <a:path w="5863721" h="4984915" extrusionOk="0">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1" name="Title"/>
          <p:cNvSpPr txBox="1">
            <a:spLocks noGrp="1"/>
          </p:cNvSpPr>
          <p:nvPr>
            <p:ph type="title"/>
          </p:nvPr>
        </p:nvSpPr>
        <p:spPr/>
        <p:txBody>
          <a:bodyPr>
            <a:normAutofit/>
          </a:bodyPr>
          <a:lstStyle/>
          <a:p>
            <a:pPr lvl="0"/>
            <a:r>
              <a:rPr lang="en-US" sz="3600" dirty="0">
                <a:solidFill>
                  <a:srgbClr val="D3B34E"/>
                </a:solidFill>
                <a:latin typeface="Open Sans" panose="020B0606030504020204"/>
                <a:sym typeface="Calibri"/>
              </a:rPr>
              <a:t>GRFP Application Specifics</a:t>
            </a:r>
            <a:endParaRPr lang="en-US" sz="3600" dirty="0">
              <a:solidFill>
                <a:srgbClr val="D3B34E"/>
              </a:solidFill>
              <a:latin typeface="Open Sans" panose="020B0606030504020204"/>
            </a:endParaRPr>
          </a:p>
        </p:txBody>
      </p:sp>
      <p:sp>
        <p:nvSpPr>
          <p:cNvPr id="282" name="Google Shape;282;p15"/>
          <p:cNvSpPr>
            <a:spLocks noGrp="1"/>
          </p:cNvSpPr>
          <p:nvPr>
            <p:ph type="body" sz="quarter" idx="11"/>
          </p:nvPr>
        </p:nvSpPr>
        <p:spPr>
          <a:xfrm>
            <a:off x="592830" y="1925193"/>
            <a:ext cx="11006340" cy="3667125"/>
          </a:xfrm>
          <a:ln w="28575">
            <a:solidFill>
              <a:srgbClr val="D3B34E"/>
            </a:solidFill>
          </a:ln>
        </p:spPr>
        <p:txBody>
          <a:bodyPr>
            <a:normAutofit fontScale="92500" lnSpcReduction="20000"/>
          </a:bodyPr>
          <a:lstStyle/>
          <a:p>
            <a:pPr lvl="0"/>
            <a:r>
              <a:rPr lang="en-US" b="1" dirty="0">
                <a:solidFill>
                  <a:srgbClr val="D3B34E"/>
                </a:solidFill>
                <a:latin typeface="Open Sans" panose="020B0606030504020204"/>
              </a:rPr>
              <a:t>DEADLINES (5 p.m. local time of applicant mailing address):</a:t>
            </a:r>
            <a:r>
              <a:rPr lang="en-US" dirty="0">
                <a:solidFill>
                  <a:srgbClr val="D3B34E"/>
                </a:solidFill>
                <a:latin typeface="Open Sans" panose="020B0606030504020204"/>
              </a:rPr>
              <a:t> </a:t>
            </a:r>
          </a:p>
          <a:p>
            <a:pPr marL="342900" indent="-342900">
              <a:buFont typeface="Arial,Sans-Serif" panose="020B0604020202020204" pitchFamily="34" charset="0"/>
              <a:buChar char="•"/>
            </a:pPr>
            <a:r>
              <a:rPr lang="en-US" sz="2000" dirty="0">
                <a:solidFill>
                  <a:schemeClr val="bg1"/>
                </a:solidFill>
                <a:latin typeface="Open Sans"/>
                <a:ea typeface="Open Sans"/>
                <a:cs typeface="Arial"/>
              </a:rPr>
              <a:t>Oct. 15, 2024:  Chemistry, Geosciences, Mathematical Sciences, Physics &amp; Astronomy</a:t>
            </a:r>
          </a:p>
          <a:p>
            <a:pPr marL="342900" indent="-342900">
              <a:buFont typeface="Arial,Sans-Serif" panose="020B0604020202020204" pitchFamily="34" charset="0"/>
              <a:buChar char="•"/>
            </a:pPr>
            <a:r>
              <a:rPr lang="en-US" sz="2000" dirty="0">
                <a:solidFill>
                  <a:schemeClr val="bg1"/>
                </a:solidFill>
                <a:latin typeface="Open Sans"/>
                <a:ea typeface="+mn-lt"/>
                <a:cs typeface="+mn-lt"/>
              </a:rPr>
              <a:t>Oct. 16, 2024:  Life Sciences</a:t>
            </a:r>
            <a:endParaRPr lang="en-US" sz="2000" dirty="0">
              <a:solidFill>
                <a:schemeClr val="bg1"/>
              </a:solidFill>
              <a:latin typeface="Open Sans"/>
              <a:ea typeface="Open Sans"/>
              <a:cs typeface="Arial"/>
            </a:endParaRPr>
          </a:p>
          <a:p>
            <a:pPr marL="342900" indent="-342900">
              <a:buFont typeface="Arial,Sans-Serif" panose="020B0604020202020204" pitchFamily="34" charset="0"/>
              <a:buChar char="•"/>
            </a:pPr>
            <a:r>
              <a:rPr lang="en-US" sz="2000" dirty="0">
                <a:solidFill>
                  <a:schemeClr val="bg1"/>
                </a:solidFill>
                <a:latin typeface="Open Sans"/>
                <a:ea typeface="+mn-lt"/>
                <a:cs typeface="+mn-lt"/>
              </a:rPr>
              <a:t>Oct. 17, 2024:  Engineering</a:t>
            </a:r>
            <a:endParaRPr lang="en-US" sz="2000" dirty="0">
              <a:solidFill>
                <a:schemeClr val="bg1"/>
              </a:solidFill>
              <a:latin typeface="Open Sans"/>
              <a:ea typeface="Open Sans"/>
              <a:cs typeface="Arial"/>
            </a:endParaRPr>
          </a:p>
          <a:p>
            <a:pPr marL="342900" indent="-342900">
              <a:buFont typeface="Arial" panose="020B0604020202020204" pitchFamily="34" charset="0"/>
              <a:buChar char="•"/>
            </a:pPr>
            <a:r>
              <a:rPr lang="en-US" sz="2000" dirty="0">
                <a:solidFill>
                  <a:schemeClr val="bg1"/>
                </a:solidFill>
                <a:latin typeface="Open Sans" panose="020B0606030504020204"/>
              </a:rPr>
              <a:t>Oct. 18, 2024:  Computer &amp; Information Science &amp; Engineering, Materials Research,        Psychology, </a:t>
            </a:r>
            <a:r>
              <a:rPr lang="en-US" sz="2000" dirty="0">
                <a:solidFill>
                  <a:schemeClr val="bg1"/>
                </a:solidFill>
                <a:latin typeface="Open Sans"/>
                <a:ea typeface="+mn-lt"/>
                <a:cs typeface="+mn-lt"/>
              </a:rPr>
              <a:t>Social Sciences</a:t>
            </a:r>
            <a:r>
              <a:rPr lang="en-US" sz="2000" dirty="0">
                <a:solidFill>
                  <a:schemeClr val="bg1"/>
                </a:solidFill>
                <a:latin typeface="Open Sans" panose="020B0606030504020204"/>
              </a:rPr>
              <a:t>, STEM Education &amp; Learning</a:t>
            </a:r>
            <a:endParaRPr lang="en-US" sz="2000">
              <a:solidFill>
                <a:schemeClr val="bg1"/>
              </a:solidFill>
              <a:latin typeface="Open Sans" panose="020B0606030504020204"/>
              <a:ea typeface="Open Sans"/>
              <a:cs typeface="Open Sans"/>
            </a:endParaRPr>
          </a:p>
          <a:p>
            <a:endParaRPr lang="en-US" sz="900" dirty="0">
              <a:solidFill>
                <a:schemeClr val="bg1"/>
              </a:solidFill>
              <a:latin typeface="Open Sans" panose="020B0606030504020204"/>
              <a:ea typeface="Open Sans"/>
              <a:cs typeface="Open Sans"/>
            </a:endParaRPr>
          </a:p>
          <a:p>
            <a:pPr lvl="0"/>
            <a:r>
              <a:rPr lang="en-US" b="1" u="sng" dirty="0">
                <a:solidFill>
                  <a:srgbClr val="D3B34E"/>
                </a:solidFill>
                <a:latin typeface="Open Sans" panose="020B0606030504020204"/>
              </a:rPr>
              <a:t>Read the GRFP Solicitation for detailed application instructions and requirements!</a:t>
            </a:r>
          </a:p>
          <a:p>
            <a:pPr lvl="0"/>
            <a:r>
              <a:rPr lang="en-US" dirty="0">
                <a:solidFill>
                  <a:schemeClr val="bg1"/>
                </a:solidFill>
                <a:latin typeface="Open Sans" panose="020B0606030504020204"/>
              </a:rPr>
              <a:t>To request accessibility accommodations, please contact info@nsfgrfp.org at least four weeks before the application deadline.</a:t>
            </a:r>
          </a:p>
        </p:txBody>
      </p:sp>
      <p:sp>
        <p:nvSpPr>
          <p:cNvPr id="283" name="Google Shape;283;p15">
            <a:extLst>
              <a:ext uri="{C183D7F6-B498-43B3-948B-1728B52AA6E4}">
                <adec:decorative xmlns:adec="http://schemas.microsoft.com/office/drawing/2017/decorative" val="1"/>
              </a:ext>
            </a:extLst>
          </p:cNvPr>
          <p:cNvSpPr txBox="1">
            <a:spLocks noGrp="1"/>
          </p:cNvSpPr>
          <p:nvPr>
            <p:ph type="sldNum" sz="quarter" idx="10"/>
          </p:nvPr>
        </p:nvSpPr>
        <p:spPr/>
        <p:txBody>
          <a:bodyPr/>
          <a:lstStyle/>
          <a:p>
            <a:pPr lvl="0"/>
            <a:fld id="{00000000-1234-1234-1234-123412341234}" type="slidenum">
              <a:rPr lang="en-US">
                <a:solidFill>
                  <a:schemeClr val="bg1"/>
                </a:solidFill>
                <a:sym typeface="Calibri"/>
              </a:rPr>
              <a:pPr lvl="0"/>
              <a:t>15</a:t>
            </a:fld>
            <a:endParaRPr lang="en-US" dirty="0">
              <a:solidFill>
                <a:schemeClr val="bg1"/>
              </a:solidFill>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1" name="Google Shape;291;p16">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050"/>
              <a:buFont typeface="Calibri"/>
              <a:buNone/>
            </a:pPr>
            <a:fld id="{00000000-1234-1234-1234-123412341234}" type="slidenum">
              <a:rPr lang="en-US" sz="1050" b="0" i="0" u="none" strike="noStrike" cap="none">
                <a:solidFill>
                  <a:srgbClr val="FFFFFF"/>
                </a:solidFill>
                <a:latin typeface="Calibri"/>
                <a:ea typeface="Calibri"/>
                <a:cs typeface="Calibri"/>
                <a:sym typeface="Calibri"/>
              </a:rPr>
              <a:t>16</a:t>
            </a:fld>
            <a:endParaRPr sz="1050" b="0" i="0" u="none" strike="noStrike" cap="none" dirty="0">
              <a:solidFill>
                <a:srgbClr val="FFFFFF"/>
              </a:solidFill>
              <a:latin typeface="Calibri"/>
              <a:ea typeface="Calibri"/>
              <a:cs typeface="Calibri"/>
              <a:sym typeface="Calibri"/>
            </a:endParaRPr>
          </a:p>
        </p:txBody>
      </p:sp>
      <p:sp>
        <p:nvSpPr>
          <p:cNvPr id="290" name="Title"/>
          <p:cNvSpPr txBox="1">
            <a:spLocks noGrp="1"/>
          </p:cNvSpPr>
          <p:nvPr>
            <p:ph type="title"/>
          </p:nvPr>
        </p:nvSpPr>
        <p:spPr>
          <a:prstGeom prst="rect">
            <a:avLst/>
          </a:prstGeom>
          <a:noFill/>
          <a:ln w="28575">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4400"/>
              <a:buFont typeface="Calibri"/>
              <a:buNone/>
            </a:pPr>
            <a:r>
              <a:rPr lang="en-US" sz="3600" i="1" u="sng" dirty="0">
                <a:solidFill>
                  <a:srgbClr val="D3B34E"/>
                </a:solidFill>
                <a:latin typeface="Open Sans"/>
              </a:rPr>
              <a:t>Example</a:t>
            </a:r>
            <a:r>
              <a:rPr lang="en-US" sz="3600" dirty="0">
                <a:solidFill>
                  <a:srgbClr val="D3B34E"/>
                </a:solidFill>
                <a:latin typeface="Open Sans"/>
              </a:rPr>
              <a:t> GRFP Application Timeline</a:t>
            </a:r>
            <a:endParaRPr sz="3600" dirty="0">
              <a:solidFill>
                <a:srgbClr val="D3B34E"/>
              </a:solidFill>
              <a:latin typeface="Open Sans"/>
            </a:endParaRPr>
          </a:p>
        </p:txBody>
      </p:sp>
      <p:grpSp>
        <p:nvGrpSpPr>
          <p:cNvPr id="3" name="Group 2">
            <a:extLst>
              <a:ext uri="{FF2B5EF4-FFF2-40B4-BE49-F238E27FC236}">
                <a16:creationId xmlns:a16="http://schemas.microsoft.com/office/drawing/2014/main" id="{802FD2E2-C76B-655A-0485-3CC9114E4BBB}"/>
              </a:ext>
            </a:extLst>
          </p:cNvPr>
          <p:cNvGrpSpPr/>
          <p:nvPr/>
        </p:nvGrpSpPr>
        <p:grpSpPr>
          <a:xfrm>
            <a:off x="710700" y="1607946"/>
            <a:ext cx="10851821" cy="4084674"/>
            <a:chOff x="670089" y="1616573"/>
            <a:chExt cx="10851821" cy="4084674"/>
          </a:xfrm>
        </p:grpSpPr>
        <p:pic>
          <p:nvPicPr>
            <p:cNvPr id="6" name="Picture 5" descr="GRFP Application Timeline - In late October, applications are due. Reference letters are due shortly after application deadlines. Level ones only - apply to graduate schools. Fellowship offers are made between March and April. In early May acceptance of award and declaration of tenure/reserve is due. Fellowship begins in September.">
              <a:extLst>
                <a:ext uri="{FF2B5EF4-FFF2-40B4-BE49-F238E27FC236}">
                  <a16:creationId xmlns:a16="http://schemas.microsoft.com/office/drawing/2014/main" id="{62360861-86C1-4562-AFCA-C991EF979283}"/>
                </a:ext>
              </a:extLst>
            </p:cNvPr>
            <p:cNvPicPr>
              <a:picLocks noChangeAspect="1"/>
            </p:cNvPicPr>
            <p:nvPr/>
          </p:nvPicPr>
          <p:blipFill>
            <a:blip r:embed="rId3"/>
            <a:stretch>
              <a:fillRect/>
            </a:stretch>
          </p:blipFill>
          <p:spPr>
            <a:xfrm>
              <a:off x="670089" y="1616573"/>
              <a:ext cx="10851821" cy="4084674"/>
            </a:xfrm>
            <a:prstGeom prst="rect">
              <a:avLst/>
            </a:prstGeom>
          </p:spPr>
        </p:pic>
        <p:sp>
          <p:nvSpPr>
            <p:cNvPr id="2" name="TextBox 1">
              <a:extLst>
                <a:ext uri="{FF2B5EF4-FFF2-40B4-BE49-F238E27FC236}">
                  <a16:creationId xmlns:a16="http://schemas.microsoft.com/office/drawing/2014/main" id="{4F986811-2798-4DAA-AAC5-411CEF56536E}"/>
                </a:ext>
              </a:extLst>
            </p:cNvPr>
            <p:cNvSpPr txBox="1"/>
            <p:nvPr/>
          </p:nvSpPr>
          <p:spPr>
            <a:xfrm>
              <a:off x="1157945" y="1843088"/>
              <a:ext cx="1894731" cy="400110"/>
            </a:xfrm>
            <a:prstGeom prst="rect">
              <a:avLst/>
            </a:prstGeom>
            <a:solidFill>
              <a:srgbClr val="000B25"/>
            </a:solidFill>
          </p:spPr>
          <p:txBody>
            <a:bodyPr wrap="square" rtlCol="0">
              <a:spAutoFit/>
            </a:bodyPr>
            <a:lstStyle/>
            <a:p>
              <a:pPr algn="ctr"/>
              <a:r>
                <a:rPr lang="en-US" sz="2000" dirty="0">
                  <a:solidFill>
                    <a:schemeClr val="bg1"/>
                  </a:solidFill>
                  <a:latin typeface="Open sans" panose="020B0606030504020204"/>
                </a:rPr>
                <a:t>Mid October</a:t>
              </a:r>
            </a:p>
          </p:txBody>
        </p:sp>
      </p:grpSp>
      <p:sp>
        <p:nvSpPr>
          <p:cNvPr id="4" name="Rectangle 3">
            <a:extLst>
              <a:ext uri="{FF2B5EF4-FFF2-40B4-BE49-F238E27FC236}">
                <a16:creationId xmlns:a16="http://schemas.microsoft.com/office/drawing/2014/main" id="{AC985E16-2645-B6A9-1D1A-E061E909F58D}"/>
              </a:ext>
            </a:extLst>
          </p:cNvPr>
          <p:cNvSpPr/>
          <p:nvPr/>
        </p:nvSpPr>
        <p:spPr>
          <a:xfrm>
            <a:off x="1157945" y="2639683"/>
            <a:ext cx="2085587" cy="50895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EF95EF8-6540-19B7-3D20-469EB9D0D99A}"/>
              </a:ext>
            </a:extLst>
          </p:cNvPr>
          <p:cNvSpPr/>
          <p:nvPr/>
        </p:nvSpPr>
        <p:spPr>
          <a:xfrm>
            <a:off x="1058992" y="2544792"/>
            <a:ext cx="2426079" cy="6038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Reference Letters Due</a:t>
            </a:r>
          </a:p>
        </p:txBody>
      </p:sp>
      <p:sp>
        <p:nvSpPr>
          <p:cNvPr id="7" name="Rectangle 6">
            <a:extLst>
              <a:ext uri="{FF2B5EF4-FFF2-40B4-BE49-F238E27FC236}">
                <a16:creationId xmlns:a16="http://schemas.microsoft.com/office/drawing/2014/main" id="{5C6478DF-B6F2-CE71-CE83-C4FF71C3FC22}"/>
              </a:ext>
            </a:extLst>
          </p:cNvPr>
          <p:cNvSpPr/>
          <p:nvPr/>
        </p:nvSpPr>
        <p:spPr>
          <a:xfrm>
            <a:off x="4705090" y="2544792"/>
            <a:ext cx="2426079" cy="60385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Applications Due</a:t>
            </a:r>
          </a:p>
        </p:txBody>
      </p:sp>
      <p:sp>
        <p:nvSpPr>
          <p:cNvPr id="8" name="Rectangle 7">
            <a:extLst>
              <a:ext uri="{FF2B5EF4-FFF2-40B4-BE49-F238E27FC236}">
                <a16:creationId xmlns:a16="http://schemas.microsoft.com/office/drawing/2014/main" id="{8A476CFF-CD2A-CEF4-FE4F-5289C6DE78EA}"/>
              </a:ext>
            </a:extLst>
          </p:cNvPr>
          <p:cNvSpPr/>
          <p:nvPr/>
        </p:nvSpPr>
        <p:spPr>
          <a:xfrm>
            <a:off x="4623758" y="1607946"/>
            <a:ext cx="2717321" cy="400110"/>
          </a:xfrm>
          <a:prstGeom prst="rect">
            <a:avLst/>
          </a:prstGeom>
          <a:solidFill>
            <a:srgbClr val="000F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Shortly After in</a:t>
            </a:r>
          </a:p>
        </p:txBody>
      </p:sp>
      <p:sp>
        <p:nvSpPr>
          <p:cNvPr id="9" name="Rectangle 8">
            <a:extLst>
              <a:ext uri="{FF2B5EF4-FFF2-40B4-BE49-F238E27FC236}">
                <a16:creationId xmlns:a16="http://schemas.microsoft.com/office/drawing/2014/main" id="{B64CC582-FA0D-289A-78A5-0421746994C8}"/>
              </a:ext>
            </a:extLst>
          </p:cNvPr>
          <p:cNvSpPr/>
          <p:nvPr/>
        </p:nvSpPr>
        <p:spPr>
          <a:xfrm>
            <a:off x="5035052" y="2008056"/>
            <a:ext cx="1894731" cy="361664"/>
          </a:xfrm>
          <a:prstGeom prst="rect">
            <a:avLst/>
          </a:prstGeom>
          <a:solidFill>
            <a:srgbClr val="001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Mid-October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9" name="Google Shape;319;p17">
            <a:extLst>
              <a:ext uri="{C183D7F6-B498-43B3-948B-1728B52AA6E4}">
                <adec:decorative xmlns:adec="http://schemas.microsoft.com/office/drawing/2017/decorative" val="1"/>
              </a:ext>
            </a:extLst>
          </p:cNvPr>
          <p:cNvSpPr/>
          <p:nvPr/>
        </p:nvSpPr>
        <p:spPr>
          <a:xfrm>
            <a:off x="5233803" y="-73742"/>
            <a:ext cx="6958197" cy="6858000"/>
          </a:xfrm>
          <a:custGeom>
            <a:avLst/>
            <a:gdLst/>
            <a:ahLst/>
            <a:cxnLst/>
            <a:rect l="l" t="t" r="r" b="b"/>
            <a:pathLst>
              <a:path w="6999394" h="6858000" extrusionOk="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Open Sans" panose="020B0606030504020204"/>
              <a:ea typeface="Calibri"/>
              <a:cs typeface="Calibri"/>
              <a:sym typeface="Calibri"/>
            </a:endParaRPr>
          </a:p>
        </p:txBody>
      </p:sp>
      <p:sp>
        <p:nvSpPr>
          <p:cNvPr id="321" name="Google Shape;321;p17">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latin typeface="Calibri"/>
                <a:ea typeface="Calibri"/>
                <a:cs typeface="Calibri"/>
                <a:sym typeface="Calibri"/>
              </a:rPr>
              <a:t>17</a:t>
            </a:fld>
            <a:endParaRPr sz="1200" b="0" i="0" u="none" strike="noStrike" cap="none" dirty="0">
              <a:latin typeface="Calibri"/>
              <a:ea typeface="Calibri"/>
              <a:cs typeface="Calibri"/>
              <a:sym typeface="Calibri"/>
            </a:endParaRPr>
          </a:p>
        </p:txBody>
      </p:sp>
      <p:sp>
        <p:nvSpPr>
          <p:cNvPr id="318" name="Google Shape;318;p17">
            <a:extLst>
              <a:ext uri="{C183D7F6-B498-43B3-948B-1728B52AA6E4}">
                <adec:decorative xmlns:adec="http://schemas.microsoft.com/office/drawing/2017/decorative" val="1"/>
              </a:ext>
            </a:extLst>
          </p:cNvPr>
          <p:cNvSpPr/>
          <p:nvPr/>
        </p:nvSpPr>
        <p:spPr>
          <a:xfrm>
            <a:off x="4907636" y="0"/>
            <a:ext cx="7281316" cy="6858000"/>
          </a:xfrm>
          <a:custGeom>
            <a:avLst/>
            <a:gdLst/>
            <a:ahLst/>
            <a:cxnLst/>
            <a:rect l="l" t="t" r="r" b="b"/>
            <a:pathLst>
              <a:path w="7281316" h="6858000" extrusionOk="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20" name="Google Shape;320;p17"/>
          <p:cNvSpPr txBox="1">
            <a:spLocks noGrp="1"/>
          </p:cNvSpPr>
          <p:nvPr>
            <p:ph type="body" sz="quarter" idx="11"/>
          </p:nvPr>
        </p:nvSpPr>
        <p:spPr>
          <a:xfrm>
            <a:off x="5889319" y="273053"/>
            <a:ext cx="5599871" cy="3667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4000"/>
              <a:buNone/>
            </a:pPr>
            <a:r>
              <a:rPr lang="en-US" sz="4000" b="1" dirty="0">
                <a:solidFill>
                  <a:srgbClr val="003262"/>
                </a:solidFill>
                <a:latin typeface="Open Sans" panose="020B0606030504020204"/>
              </a:rPr>
              <a:t>Graduate Research Fellowship Program (GRFP)</a:t>
            </a:r>
            <a:endParaRPr dirty="0">
              <a:solidFill>
                <a:srgbClr val="003262"/>
              </a:solidFill>
              <a:latin typeface="Open Sans" panose="020B0606030504020204"/>
            </a:endParaRPr>
          </a:p>
        </p:txBody>
      </p:sp>
      <p:sp>
        <p:nvSpPr>
          <p:cNvPr id="6" name="Google Shape;343;p19">
            <a:extLst>
              <a:ext uri="{FF2B5EF4-FFF2-40B4-BE49-F238E27FC236}">
                <a16:creationId xmlns:a16="http://schemas.microsoft.com/office/drawing/2014/main" id="{157373AB-B574-D8D8-AD88-6C9FF565EA9F}"/>
              </a:ext>
            </a:extLst>
          </p:cNvPr>
          <p:cNvSpPr txBox="1">
            <a:spLocks/>
          </p:cNvSpPr>
          <p:nvPr/>
        </p:nvSpPr>
        <p:spPr>
          <a:xfrm>
            <a:off x="5251662" y="3186122"/>
            <a:ext cx="6593264" cy="401631"/>
          </a:xfrm>
          <a:prstGeom prst="rect">
            <a:avLst/>
          </a:prstGeom>
          <a:noFill/>
          <a:ln>
            <a:noFill/>
          </a:ln>
        </p:spPr>
        <p:txBody>
          <a:bodyPr spcFirstLastPara="1" vert="horz" wrap="square" lIns="91425" tIns="45700" rIns="91425" bIns="45700" rtlCol="0" anchor="ctr" anchorCtr="0">
            <a:noAutofit/>
          </a:bodyPr>
          <a:lstStyle>
            <a:lvl1pPr algn="r" defTabSz="914400" rtl="0" eaLnBrk="1" latinLnBrk="0" hangingPunct="1">
              <a:lnSpc>
                <a:spcPct val="90000"/>
              </a:lnSpc>
              <a:spcBef>
                <a:spcPct val="0"/>
              </a:spcBef>
              <a:buNone/>
              <a:defRPr sz="3000" b="0" i="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spcBef>
                <a:spcPts val="0"/>
              </a:spcBef>
              <a:buClr>
                <a:schemeClr val="lt1"/>
              </a:buClr>
              <a:buSzPts val="3200"/>
            </a:pPr>
            <a:r>
              <a:rPr lang="en-US" sz="2800" i="0" u="sng" dirty="0">
                <a:solidFill>
                  <a:srgbClr val="2F5496"/>
                </a:solidFill>
              </a:rPr>
              <a:t>Two Statements</a:t>
            </a:r>
          </a:p>
        </p:txBody>
      </p:sp>
      <p:sp>
        <p:nvSpPr>
          <p:cNvPr id="5" name="Google Shape;343;p19">
            <a:extLst>
              <a:ext uri="{FF2B5EF4-FFF2-40B4-BE49-F238E27FC236}">
                <a16:creationId xmlns:a16="http://schemas.microsoft.com/office/drawing/2014/main" id="{EAF583DA-5D70-4E4D-3102-5A76BBE3D022}"/>
              </a:ext>
            </a:extLst>
          </p:cNvPr>
          <p:cNvSpPr txBox="1">
            <a:spLocks noGrp="1"/>
          </p:cNvSpPr>
          <p:nvPr>
            <p:ph type="title"/>
          </p:nvPr>
        </p:nvSpPr>
        <p:spPr>
          <a:xfrm>
            <a:off x="5889319" y="3790952"/>
            <a:ext cx="6161990" cy="1289048"/>
          </a:xfrm>
          <a:prstGeom prst="rect">
            <a:avLst/>
          </a:prstGeom>
          <a:noFill/>
          <a:ln>
            <a:noFill/>
          </a:ln>
        </p:spPr>
        <p:txBody>
          <a:bodyPr spcFirstLastPara="1" wrap="square" lIns="91425" tIns="45700" rIns="91425" bIns="45700" anchor="ctr" anchorCtr="0">
            <a:noAutofit/>
          </a:bodyPr>
          <a:lstStyle/>
          <a:p>
            <a:pPr lvl="0" algn="l" rtl="0">
              <a:lnSpc>
                <a:spcPct val="90000"/>
              </a:lnSpc>
              <a:spcBef>
                <a:spcPts val="0"/>
              </a:spcBef>
              <a:spcAft>
                <a:spcPts val="0"/>
              </a:spcAft>
              <a:buClr>
                <a:schemeClr val="lt1"/>
              </a:buClr>
              <a:buSzPts val="3200"/>
            </a:pPr>
            <a:r>
              <a:rPr lang="en-US" sz="2400" i="0" dirty="0">
                <a:solidFill>
                  <a:srgbClr val="2F5496"/>
                </a:solidFill>
                <a:latin typeface="Open Sans" panose="020B0606030504020204"/>
              </a:rPr>
              <a:t>1) Personal, Relevant Background &amp; Goals</a:t>
            </a:r>
            <a:br>
              <a:rPr lang="en-US" sz="2400" i="0" dirty="0">
                <a:solidFill>
                  <a:srgbClr val="2F5496"/>
                </a:solidFill>
                <a:latin typeface="Open Sans" panose="020B0606030504020204"/>
              </a:rPr>
            </a:br>
            <a:r>
              <a:rPr lang="en-US" sz="2400" i="0" dirty="0">
                <a:solidFill>
                  <a:srgbClr val="2F5496"/>
                </a:solidFill>
                <a:latin typeface="Open Sans" panose="020B0606030504020204"/>
              </a:rPr>
              <a:t>2) Research Statement</a:t>
            </a:r>
            <a:br>
              <a:rPr lang="en-US" sz="2400" i="0" dirty="0">
                <a:solidFill>
                  <a:srgbClr val="2F5496"/>
                </a:solidFill>
                <a:latin typeface="Open Sans" panose="020B0606030504020204"/>
              </a:rPr>
            </a:br>
            <a:endParaRPr sz="2400" i="0" dirty="0">
              <a:solidFill>
                <a:srgbClr val="2F5496"/>
              </a:solidFill>
              <a:latin typeface="Open Sans" panose="020B0606030504020204"/>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33" name="Google Shape;333;p18"/>
          <p:cNvSpPr/>
          <p:nvPr/>
        </p:nvSpPr>
        <p:spPr>
          <a:xfrm>
            <a:off x="10537761" y="6235250"/>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bg1"/>
                </a:solidFill>
                <a:latin typeface="Calibri"/>
                <a:ea typeface="Calibri"/>
                <a:cs typeface="Calibri"/>
                <a:sym typeface="Calibri"/>
              </a:rPr>
              <a:t>18</a:t>
            </a:fld>
            <a:endParaRPr sz="1200" b="0" i="0" u="none" strike="noStrike" cap="none" dirty="0">
              <a:solidFill>
                <a:schemeClr val="bg1"/>
              </a:solidFill>
              <a:latin typeface="Calibri"/>
              <a:ea typeface="Calibri"/>
              <a:cs typeface="Calibri"/>
              <a:sym typeface="Calibri"/>
            </a:endParaRPr>
          </a:p>
        </p:txBody>
      </p:sp>
      <p:sp>
        <p:nvSpPr>
          <p:cNvPr id="331" name="Google Shape;331;p18"/>
          <p:cNvSpPr>
            <a:spLocks noGrp="1"/>
          </p:cNvSpPr>
          <p:nvPr>
            <p:ph type="body" sz="quarter" idx="11"/>
          </p:nvPr>
        </p:nvSpPr>
        <p:spPr>
          <a:xfrm>
            <a:off x="657803" y="2965236"/>
            <a:ext cx="11061887" cy="2792628"/>
          </a:xfrm>
          <a:prstGeom prst="flowChartAlternateProcess">
            <a:avLst/>
          </a:prstGeom>
          <a:solidFill>
            <a:schemeClr val="lt1"/>
          </a:solidFill>
          <a:ln w="57150" cap="flat" cmpd="sng">
            <a:solidFill>
              <a:srgbClr val="1F3864"/>
            </a:solidFill>
            <a:prstDash val="solid"/>
            <a:miter lim="800000"/>
            <a:headEnd type="none" w="sm" len="sm"/>
            <a:tailEnd type="none" w="sm" len="sm"/>
          </a:ln>
        </p:spPr>
        <p:txBody>
          <a:bodyPr spcFirstLastPara="1" wrap="square" lIns="91425" tIns="45700" rIns="91425" bIns="45700" anchor="ctr" anchorCtr="0">
            <a:normAutofit fontScale="92500" lnSpcReduction="10000"/>
          </a:bodyPr>
          <a:lstStyle/>
          <a:p>
            <a:pPr marL="463550" lvl="0" indent="-231775" algn="l" rtl="0">
              <a:lnSpc>
                <a:spcPct val="100000"/>
              </a:lnSpc>
              <a:spcBef>
                <a:spcPts val="0"/>
              </a:spcBef>
              <a:spcAft>
                <a:spcPts val="0"/>
              </a:spcAft>
              <a:buClr>
                <a:srgbClr val="1F3864"/>
              </a:buClr>
              <a:buSzPts val="2400"/>
              <a:buNone/>
            </a:pPr>
            <a:r>
              <a:rPr lang="en-US" sz="2000" b="1" dirty="0">
                <a:solidFill>
                  <a:srgbClr val="2F5496"/>
                </a:solidFill>
                <a:latin typeface="Open Sans" panose="020B0606030504020204"/>
                <a:ea typeface="Calibri"/>
                <a:cs typeface="Calibri"/>
                <a:sym typeface="Calibri"/>
              </a:rPr>
              <a:t>Career aspirations and future goals</a:t>
            </a:r>
            <a:endParaRPr sz="2000" dirty="0">
              <a:solidFill>
                <a:srgbClr val="2F5496"/>
              </a:solidFill>
              <a:latin typeface="Open Sans" panose="020B0606030504020204"/>
            </a:endParaRPr>
          </a:p>
          <a:p>
            <a:pPr marL="463550" lvl="1" indent="-231775" algn="l" rtl="0">
              <a:lnSpc>
                <a:spcPct val="100000"/>
              </a:lnSpc>
              <a:spcBef>
                <a:spcPts val="500"/>
              </a:spcBef>
              <a:spcAft>
                <a:spcPts val="0"/>
              </a:spcAft>
              <a:buClr>
                <a:schemeClr val="lt1"/>
              </a:buClr>
              <a:buSzPts val="2200"/>
              <a:buChar char="•"/>
            </a:pPr>
            <a:r>
              <a:rPr lang="en-US" sz="2000" dirty="0">
                <a:solidFill>
                  <a:schemeClr val="dk1"/>
                </a:solidFill>
                <a:latin typeface="Open Sans" panose="020B0606030504020204"/>
                <a:ea typeface="Calibri"/>
                <a:cs typeface="Calibri"/>
                <a:sym typeface="Calibri"/>
              </a:rPr>
              <a:t>How have your experiences shaped your goals?</a:t>
            </a:r>
            <a:endParaRPr sz="2000" dirty="0">
              <a:latin typeface="Open Sans" panose="020B0606030504020204"/>
            </a:endParaRPr>
          </a:p>
          <a:p>
            <a:pPr marL="463550" lvl="0" indent="-231775" algn="l" rtl="0">
              <a:lnSpc>
                <a:spcPct val="100000"/>
              </a:lnSpc>
              <a:spcBef>
                <a:spcPts val="1000"/>
              </a:spcBef>
              <a:spcAft>
                <a:spcPts val="0"/>
              </a:spcAft>
              <a:buClr>
                <a:srgbClr val="1F3864"/>
              </a:buClr>
              <a:buSzPts val="2400"/>
              <a:buNone/>
            </a:pPr>
            <a:r>
              <a:rPr lang="en-US" sz="2000" b="1" dirty="0">
                <a:solidFill>
                  <a:srgbClr val="2F5496"/>
                </a:solidFill>
                <a:latin typeface="Open Sans" panose="020B0606030504020204"/>
                <a:ea typeface="Calibri"/>
                <a:cs typeface="Calibri"/>
                <a:sym typeface="Calibri"/>
              </a:rPr>
              <a:t>Research, industrial, professional experience</a:t>
            </a:r>
            <a:endParaRPr sz="2000" dirty="0">
              <a:solidFill>
                <a:srgbClr val="2F5496"/>
              </a:solidFill>
              <a:latin typeface="Open Sans" panose="020B0606030504020204"/>
            </a:endParaRPr>
          </a:p>
          <a:p>
            <a:pPr marL="463550" lvl="1" indent="-231775" algn="l" rtl="0">
              <a:lnSpc>
                <a:spcPct val="100000"/>
              </a:lnSpc>
              <a:spcBef>
                <a:spcPts val="500"/>
              </a:spcBef>
              <a:spcAft>
                <a:spcPts val="0"/>
              </a:spcAft>
              <a:buClr>
                <a:schemeClr val="dk1"/>
              </a:buClr>
              <a:buSzPts val="2200"/>
              <a:buChar char="•"/>
            </a:pPr>
            <a:r>
              <a:rPr lang="en-US" sz="2000" dirty="0">
                <a:solidFill>
                  <a:schemeClr val="dk1"/>
                </a:solidFill>
                <a:latin typeface="Open Sans" panose="020B0606030504020204"/>
                <a:ea typeface="Calibri"/>
                <a:cs typeface="Calibri"/>
                <a:sym typeface="Calibri"/>
              </a:rPr>
              <a:t>What was the project, what was your role?  </a:t>
            </a:r>
            <a:endParaRPr sz="2000" dirty="0">
              <a:latin typeface="Open Sans" panose="020B0606030504020204"/>
            </a:endParaRPr>
          </a:p>
          <a:p>
            <a:pPr marL="463550" lvl="1" indent="-231775" algn="l" rtl="0">
              <a:lnSpc>
                <a:spcPct val="100000"/>
              </a:lnSpc>
              <a:spcBef>
                <a:spcPts val="500"/>
              </a:spcBef>
              <a:spcAft>
                <a:spcPts val="0"/>
              </a:spcAft>
              <a:buClr>
                <a:schemeClr val="dk1"/>
              </a:buClr>
              <a:buSzPts val="2200"/>
              <a:buChar char="•"/>
            </a:pPr>
            <a:r>
              <a:rPr lang="en-US" sz="2000" dirty="0">
                <a:solidFill>
                  <a:schemeClr val="dk1"/>
                </a:solidFill>
                <a:latin typeface="Open Sans" panose="020B0606030504020204"/>
                <a:ea typeface="Calibri"/>
                <a:cs typeface="Calibri"/>
                <a:sym typeface="Calibri"/>
              </a:rPr>
              <a:t>How did you become involved? Where was it done?</a:t>
            </a:r>
            <a:endParaRPr sz="2000" dirty="0">
              <a:latin typeface="Open Sans" panose="020B0606030504020204"/>
            </a:endParaRPr>
          </a:p>
          <a:p>
            <a:pPr marL="463550" lvl="1" indent="-231775" algn="l" rtl="0">
              <a:lnSpc>
                <a:spcPct val="100000"/>
              </a:lnSpc>
              <a:spcBef>
                <a:spcPts val="500"/>
              </a:spcBef>
              <a:spcAft>
                <a:spcPts val="0"/>
              </a:spcAft>
              <a:buClr>
                <a:schemeClr val="dk1"/>
              </a:buClr>
              <a:buSzPts val="2200"/>
              <a:buChar char="•"/>
            </a:pPr>
            <a:r>
              <a:rPr lang="en-US" sz="2000" dirty="0">
                <a:solidFill>
                  <a:schemeClr val="dk1"/>
                </a:solidFill>
                <a:latin typeface="Open Sans" panose="020B0606030504020204"/>
                <a:ea typeface="Calibri"/>
                <a:cs typeface="Calibri"/>
                <a:sym typeface="Calibri"/>
              </a:rPr>
              <a:t>Why was this project worth doing? What have you learned? Any advanced course work?</a:t>
            </a:r>
            <a:endParaRPr sz="2000" dirty="0">
              <a:latin typeface="Open Sans" panose="020B0606030504020204"/>
            </a:endParaRPr>
          </a:p>
          <a:p>
            <a:pPr marL="463550" lvl="1" indent="-231775" algn="l" rtl="0">
              <a:lnSpc>
                <a:spcPct val="100000"/>
              </a:lnSpc>
              <a:spcBef>
                <a:spcPts val="500"/>
              </a:spcBef>
              <a:spcAft>
                <a:spcPts val="0"/>
              </a:spcAft>
              <a:buClr>
                <a:schemeClr val="dk1"/>
              </a:buClr>
              <a:buSzPts val="2200"/>
              <a:buChar char="•"/>
            </a:pPr>
            <a:r>
              <a:rPr lang="en-US" sz="2000" dirty="0">
                <a:solidFill>
                  <a:schemeClr val="dk1"/>
                </a:solidFill>
                <a:latin typeface="Open Sans" panose="020B0606030504020204"/>
                <a:ea typeface="Calibri"/>
                <a:cs typeface="Calibri"/>
                <a:sym typeface="Calibri"/>
              </a:rPr>
              <a:t>What was your contribution to the project and how did it fit into the whole?</a:t>
            </a:r>
            <a:endParaRPr sz="2000" dirty="0">
              <a:latin typeface="Open Sans" panose="020B0606030504020204"/>
            </a:endParaRPr>
          </a:p>
        </p:txBody>
      </p:sp>
      <p:sp>
        <p:nvSpPr>
          <p:cNvPr id="332" name="Google Shape;332;p18"/>
          <p:cNvSpPr/>
          <p:nvPr/>
        </p:nvSpPr>
        <p:spPr>
          <a:xfrm>
            <a:off x="657804" y="1647605"/>
            <a:ext cx="11045818" cy="1302213"/>
          </a:xfrm>
          <a:prstGeom prst="flowChartAlternateProcess">
            <a:avLst/>
          </a:prstGeom>
          <a:solidFill>
            <a:schemeClr val="lt1"/>
          </a:solidFill>
          <a:ln w="5715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574675" marR="0" lvl="0" indent="-342900" algn="l" rtl="0">
              <a:lnSpc>
                <a:spcPct val="90000"/>
              </a:lnSpc>
              <a:spcBef>
                <a:spcPts val="1000"/>
              </a:spcBef>
              <a:spcAft>
                <a:spcPts val="0"/>
              </a:spcAft>
              <a:buClr>
                <a:srgbClr val="000000"/>
              </a:buClr>
              <a:buSzPts val="2100"/>
              <a:buFont typeface="Arial" panose="020B0604020202020204" pitchFamily="34" charset="0"/>
              <a:buChar char="•"/>
            </a:pPr>
            <a:r>
              <a:rPr lang="en-US" sz="2000" b="0" i="0" u="none" strike="noStrike" cap="none" dirty="0">
                <a:solidFill>
                  <a:srgbClr val="000000"/>
                </a:solidFill>
                <a:latin typeface="Open Sans" panose="020B0606030504020204"/>
                <a:ea typeface="Calibri"/>
                <a:cs typeface="Calibri"/>
                <a:sym typeface="Calibri"/>
              </a:rPr>
              <a:t>Tell your story; demonstrate your potential for STEM research </a:t>
            </a:r>
            <a:endParaRPr sz="1200" b="0" i="0" u="none" strike="noStrike" cap="none" dirty="0">
              <a:solidFill>
                <a:srgbClr val="000000"/>
              </a:solidFill>
              <a:latin typeface="Open Sans" panose="020B0606030504020204"/>
              <a:ea typeface="Arial"/>
              <a:cs typeface="Arial"/>
              <a:sym typeface="Arial"/>
            </a:endParaRPr>
          </a:p>
          <a:p>
            <a:pPr marL="574675" marR="0" lvl="0" indent="-342900" algn="l" rtl="0">
              <a:lnSpc>
                <a:spcPct val="90000"/>
              </a:lnSpc>
              <a:spcBef>
                <a:spcPts val="1000"/>
              </a:spcBef>
              <a:spcAft>
                <a:spcPts val="0"/>
              </a:spcAft>
              <a:buClr>
                <a:srgbClr val="000000"/>
              </a:buClr>
              <a:buSzPts val="2100"/>
              <a:buFont typeface="Arial" panose="020B0604020202020204" pitchFamily="34" charset="0"/>
              <a:buChar char="•"/>
            </a:pPr>
            <a:r>
              <a:rPr lang="en-US" sz="2000" b="0" i="0" u="none" strike="noStrike" cap="none" dirty="0">
                <a:solidFill>
                  <a:srgbClr val="000000"/>
                </a:solidFill>
                <a:latin typeface="Open Sans" panose="020B0606030504020204"/>
                <a:ea typeface="Calibri"/>
                <a:cs typeface="Calibri"/>
                <a:sym typeface="Calibri"/>
              </a:rPr>
              <a:t>Experiences (professional and personal) that contributed to your motivation and preparation for pursuing a STEM career </a:t>
            </a:r>
            <a:endParaRPr sz="1200" b="0" i="0" u="none" strike="noStrike" cap="none" dirty="0">
              <a:solidFill>
                <a:srgbClr val="000000"/>
              </a:solidFill>
              <a:latin typeface="Open Sans" panose="020B0606030504020204"/>
              <a:ea typeface="Arial"/>
              <a:cs typeface="Arial"/>
              <a:sym typeface="Arial"/>
            </a:endParaRPr>
          </a:p>
        </p:txBody>
      </p:sp>
      <p:sp>
        <p:nvSpPr>
          <p:cNvPr id="330" name="Title"/>
          <p:cNvSpPr txBox="1">
            <a:spLocks noGrp="1"/>
          </p:cNvSpPr>
          <p:nvPr>
            <p:ph type="title"/>
          </p:nvPr>
        </p:nvSpPr>
        <p:spPr>
          <a:xfrm>
            <a:off x="4029075" y="330205"/>
            <a:ext cx="7690614" cy="1159101"/>
          </a:xfrm>
          <a:prstGeom prst="rect">
            <a:avLst/>
          </a:prstGeom>
          <a:noFill/>
          <a:ln w="28575">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3200"/>
              <a:buFont typeface="Calibri"/>
              <a:buNone/>
            </a:pPr>
            <a:r>
              <a:rPr lang="en-US" sz="3600" dirty="0">
                <a:solidFill>
                  <a:srgbClr val="D3B34E"/>
                </a:solidFill>
                <a:latin typeface="Open Sans" panose="020B0606030504020204"/>
              </a:rPr>
              <a:t>Personal, Relevant </a:t>
            </a:r>
            <a:br>
              <a:rPr lang="en-US" sz="3600" dirty="0">
                <a:solidFill>
                  <a:srgbClr val="D3B34E"/>
                </a:solidFill>
                <a:latin typeface="Open Sans" panose="020B0606030504020204"/>
              </a:rPr>
            </a:br>
            <a:r>
              <a:rPr lang="en-US" sz="3600" dirty="0">
                <a:solidFill>
                  <a:srgbClr val="D3B34E"/>
                </a:solidFill>
                <a:latin typeface="Open Sans" panose="020B0606030504020204"/>
              </a:rPr>
              <a:t>Background &amp; Goals</a:t>
            </a:r>
            <a:endParaRPr sz="3600" dirty="0">
              <a:solidFill>
                <a:srgbClr val="D3B34E"/>
              </a:solidFill>
              <a:latin typeface="Open Sans" panose="020B060603050402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6" name="Google Shape;346;p19"/>
          <p:cNvSpPr/>
          <p:nvPr/>
        </p:nvSpPr>
        <p:spPr>
          <a:xfrm>
            <a:off x="10784148" y="6190096"/>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bg1"/>
                </a:solidFill>
                <a:latin typeface="Calibri"/>
                <a:ea typeface="Calibri"/>
                <a:cs typeface="Calibri"/>
                <a:sym typeface="Calibri"/>
              </a:rPr>
              <a:t>19</a:t>
            </a:fld>
            <a:endParaRPr sz="1200" b="0" i="0" u="none" strike="noStrike" cap="none" dirty="0">
              <a:solidFill>
                <a:schemeClr val="bg1"/>
              </a:solidFill>
              <a:latin typeface="Calibri"/>
              <a:ea typeface="Calibri"/>
              <a:cs typeface="Calibri"/>
              <a:sym typeface="Calibri"/>
            </a:endParaRPr>
          </a:p>
        </p:txBody>
      </p:sp>
      <p:sp>
        <p:nvSpPr>
          <p:cNvPr id="2" name="TextBox 1">
            <a:extLst>
              <a:ext uri="{FF2B5EF4-FFF2-40B4-BE49-F238E27FC236}">
                <a16:creationId xmlns:a16="http://schemas.microsoft.com/office/drawing/2014/main" id="{E86E095E-8173-4205-8886-5F856E1B3B1A}"/>
              </a:ext>
            </a:extLst>
          </p:cNvPr>
          <p:cNvSpPr txBox="1"/>
          <p:nvPr/>
        </p:nvSpPr>
        <p:spPr>
          <a:xfrm>
            <a:off x="2143125" y="5600697"/>
            <a:ext cx="8641023" cy="923330"/>
          </a:xfrm>
          <a:prstGeom prst="rect">
            <a:avLst/>
          </a:prstGeom>
          <a:noFill/>
          <a:ln>
            <a:noFill/>
          </a:ln>
        </p:spPr>
        <p:txBody>
          <a:bodyPr wrap="square" rtlCol="0">
            <a:spAutoFit/>
          </a:bodyPr>
          <a:lstStyle/>
          <a:p>
            <a:pPr algn="ctr"/>
            <a:r>
              <a:rPr lang="en-US" b="1" dirty="0">
                <a:solidFill>
                  <a:srgbClr val="D3B34E"/>
                </a:solidFill>
                <a:latin typeface="Open Sans" panose="020B0606030504020204"/>
                <a:ea typeface="Calibri"/>
                <a:cs typeface="Calibri"/>
                <a:sym typeface="Calibri"/>
              </a:rPr>
              <a:t>Clearly address NSF’s Merit Review Criteria – Intellectual Merit and Broader Impacts – under </a:t>
            </a:r>
            <a:r>
              <a:rPr lang="en-US" b="1" u="sng" dirty="0">
                <a:solidFill>
                  <a:srgbClr val="D3B34E"/>
                </a:solidFill>
                <a:latin typeface="Open Sans" panose="020B0606030504020204"/>
                <a:ea typeface="Calibri"/>
                <a:cs typeface="Calibri"/>
                <a:sym typeface="Calibri"/>
              </a:rPr>
              <a:t>separate</a:t>
            </a:r>
            <a:r>
              <a:rPr lang="en-US" b="1" dirty="0">
                <a:solidFill>
                  <a:srgbClr val="D3B34E"/>
                </a:solidFill>
                <a:latin typeface="Open Sans" panose="020B0606030504020204"/>
                <a:ea typeface="Calibri"/>
                <a:cs typeface="Calibri"/>
                <a:sym typeface="Calibri"/>
              </a:rPr>
              <a:t> headings</a:t>
            </a:r>
            <a:endParaRPr lang="en-US" b="1" dirty="0">
              <a:solidFill>
                <a:srgbClr val="D3B34E"/>
              </a:solidFill>
              <a:latin typeface="Open Sans" panose="020B0606030504020204"/>
            </a:endParaRPr>
          </a:p>
          <a:p>
            <a:pPr algn="ctr"/>
            <a:endParaRPr lang="en-US" b="1" dirty="0">
              <a:solidFill>
                <a:srgbClr val="D3B34E"/>
              </a:solidFill>
            </a:endParaRPr>
          </a:p>
        </p:txBody>
      </p:sp>
      <p:sp>
        <p:nvSpPr>
          <p:cNvPr id="345" name="Google Shape;345;p19"/>
          <p:cNvSpPr/>
          <p:nvPr/>
        </p:nvSpPr>
        <p:spPr>
          <a:xfrm>
            <a:off x="314325" y="1543045"/>
            <a:ext cx="11635683" cy="3971923"/>
          </a:xfrm>
          <a:prstGeom prst="flowChartAlternateProcess">
            <a:avLst/>
          </a:prstGeom>
          <a:solidFill>
            <a:schemeClr val="lt1"/>
          </a:solidFill>
          <a:ln w="5715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463550" marR="0" lvl="0" indent="-231775" algn="l" rtl="0">
              <a:spcBef>
                <a:spcPts val="1000"/>
              </a:spcBef>
              <a:spcAft>
                <a:spcPts val="0"/>
              </a:spcAft>
              <a:buClr>
                <a:srgbClr val="000000"/>
              </a:buClr>
              <a:buSzPts val="2200"/>
              <a:buFont typeface="Arial"/>
              <a:buNone/>
            </a:pPr>
            <a:r>
              <a:rPr lang="en-US" sz="2000" b="1" i="0" u="none" strike="noStrike" cap="none" dirty="0">
                <a:solidFill>
                  <a:srgbClr val="2F5496"/>
                </a:solidFill>
                <a:latin typeface="Open Sans" panose="020B0606030504020204"/>
                <a:ea typeface="Calibri"/>
                <a:cs typeface="Calibri"/>
                <a:sym typeface="Calibri"/>
              </a:rPr>
              <a:t>Describe your proposed research plan:</a:t>
            </a:r>
            <a:endParaRPr sz="2000" b="1" i="0" u="none" strike="noStrike" cap="none" dirty="0">
              <a:solidFill>
                <a:srgbClr val="2F5496"/>
              </a:solidFill>
              <a:latin typeface="Open Sans" panose="020B0606030504020204"/>
              <a:ea typeface="Arial"/>
              <a:cs typeface="Arial"/>
              <a:sym typeface="Arial"/>
            </a:endParaRPr>
          </a:p>
          <a:p>
            <a:pPr marL="574675" marR="0" lvl="0" indent="-342900" algn="l" rtl="0">
              <a:spcBef>
                <a:spcPts val="1000"/>
              </a:spcBef>
              <a:spcAft>
                <a:spcPts val="0"/>
              </a:spcAft>
              <a:buClr>
                <a:srgbClr val="000000"/>
              </a:buClr>
              <a:buSzPts val="2200"/>
              <a:buFont typeface="Arial"/>
              <a:buChar char="•"/>
            </a:pPr>
            <a:r>
              <a:rPr lang="en-US" sz="2000" b="0" i="0" u="none" strike="noStrike" cap="none" dirty="0">
                <a:solidFill>
                  <a:srgbClr val="000000"/>
                </a:solidFill>
                <a:latin typeface="Open Sans" panose="020B0606030504020204"/>
                <a:ea typeface="Calibri"/>
                <a:cs typeface="Calibri"/>
                <a:sym typeface="Calibri"/>
              </a:rPr>
              <a:t>Communicate your research idea and approach</a:t>
            </a:r>
            <a:endParaRPr sz="1200" b="0" i="0" u="none" strike="noStrike" cap="none" dirty="0">
              <a:solidFill>
                <a:srgbClr val="000000"/>
              </a:solidFill>
              <a:latin typeface="Open Sans" panose="020B0606030504020204"/>
              <a:ea typeface="Arial"/>
              <a:cs typeface="Arial"/>
              <a:sym typeface="Arial"/>
            </a:endParaRPr>
          </a:p>
          <a:p>
            <a:pPr marL="574675" marR="0" lvl="0" indent="-342900" algn="l" rtl="0">
              <a:spcBef>
                <a:spcPts val="1000"/>
              </a:spcBef>
              <a:spcAft>
                <a:spcPts val="0"/>
              </a:spcAft>
              <a:buClr>
                <a:srgbClr val="000000"/>
              </a:buClr>
              <a:buSzPts val="2200"/>
              <a:buFont typeface="Arial"/>
              <a:buChar char="•"/>
            </a:pPr>
            <a:r>
              <a:rPr lang="en-US" sz="2000" b="0" i="0" u="none" strike="noStrike" cap="none" dirty="0">
                <a:solidFill>
                  <a:srgbClr val="000000"/>
                </a:solidFill>
                <a:latin typeface="Open Sans" panose="020B0606030504020204"/>
                <a:ea typeface="Calibri"/>
                <a:cs typeface="Calibri"/>
                <a:sym typeface="Calibri"/>
              </a:rPr>
              <a:t>Explain your research plan and methods</a:t>
            </a:r>
            <a:endParaRPr sz="1200" b="0" i="0" u="none" strike="noStrike" cap="none" dirty="0">
              <a:solidFill>
                <a:srgbClr val="000000"/>
              </a:solidFill>
              <a:latin typeface="Open Sans" panose="020B0606030504020204"/>
              <a:ea typeface="Arial"/>
              <a:cs typeface="Arial"/>
              <a:sym typeface="Arial"/>
            </a:endParaRPr>
          </a:p>
          <a:p>
            <a:pPr marL="574675" marR="0" lvl="0" indent="-342900" algn="l" rtl="0">
              <a:spcBef>
                <a:spcPts val="1000"/>
              </a:spcBef>
              <a:spcAft>
                <a:spcPts val="0"/>
              </a:spcAft>
              <a:buClr>
                <a:srgbClr val="000000"/>
              </a:buClr>
              <a:buSzPts val="2200"/>
              <a:buFont typeface="Arial"/>
              <a:buChar char="•"/>
            </a:pPr>
            <a:r>
              <a:rPr lang="en-US" sz="2000" b="0" i="0" u="none" strike="noStrike" cap="none" dirty="0">
                <a:solidFill>
                  <a:srgbClr val="000000"/>
                </a:solidFill>
                <a:latin typeface="Open Sans" panose="020B0606030504020204"/>
                <a:ea typeface="Calibri"/>
                <a:cs typeface="Calibri"/>
                <a:sym typeface="Calibri"/>
              </a:rPr>
              <a:t>What do you expect to learn?  How will you know if the project is successful?</a:t>
            </a:r>
            <a:endParaRPr sz="1200" b="0" i="0" u="none" strike="noStrike" cap="none" dirty="0">
              <a:solidFill>
                <a:srgbClr val="000000"/>
              </a:solidFill>
              <a:latin typeface="Open Sans" panose="020B0606030504020204"/>
              <a:ea typeface="Arial"/>
              <a:cs typeface="Arial"/>
              <a:sym typeface="Arial"/>
            </a:endParaRPr>
          </a:p>
          <a:p>
            <a:pPr marL="574675" marR="0" lvl="0" indent="-342900" algn="l" rtl="0">
              <a:spcBef>
                <a:spcPts val="1000"/>
              </a:spcBef>
              <a:spcAft>
                <a:spcPts val="0"/>
              </a:spcAft>
              <a:buClr>
                <a:srgbClr val="000000"/>
              </a:buClr>
              <a:buSzPts val="2200"/>
              <a:buFont typeface="Arial"/>
              <a:buChar char="•"/>
            </a:pPr>
            <a:r>
              <a:rPr lang="en-US" sz="2000" b="0" i="0" u="none" strike="noStrike" cap="none" dirty="0">
                <a:solidFill>
                  <a:srgbClr val="000000"/>
                </a:solidFill>
                <a:latin typeface="Open Sans" panose="020B0606030504020204"/>
                <a:ea typeface="Calibri"/>
                <a:cs typeface="Calibri"/>
                <a:sym typeface="Calibri"/>
              </a:rPr>
              <a:t>What would you do next?</a:t>
            </a:r>
          </a:p>
          <a:p>
            <a:pPr marL="463550" lvl="0" indent="-231775">
              <a:buClr>
                <a:srgbClr val="1F3864"/>
              </a:buClr>
              <a:buSzPts val="2400"/>
            </a:pPr>
            <a:r>
              <a:rPr lang="en-US" sz="2000" b="1" dirty="0">
                <a:solidFill>
                  <a:srgbClr val="2F5496"/>
                </a:solidFill>
                <a:latin typeface="Open Sans" panose="020B0606030504020204"/>
                <a:ea typeface="Calibri"/>
                <a:cs typeface="Calibri"/>
                <a:sym typeface="Calibri"/>
              </a:rPr>
              <a:t>Keep in mind:</a:t>
            </a:r>
            <a:endParaRPr lang="en-US" sz="2000" dirty="0">
              <a:solidFill>
                <a:srgbClr val="2F5496"/>
              </a:solidFill>
              <a:latin typeface="Open Sans" panose="020B0606030504020204"/>
            </a:endParaRPr>
          </a:p>
          <a:p>
            <a:pPr marL="463550" lvl="1" indent="-231775">
              <a:spcBef>
                <a:spcPts val="500"/>
              </a:spcBef>
              <a:buClr>
                <a:schemeClr val="dk1"/>
              </a:buClr>
              <a:buSzPts val="2200"/>
              <a:buChar char="•"/>
            </a:pPr>
            <a:r>
              <a:rPr lang="en-US" sz="2000" dirty="0">
                <a:solidFill>
                  <a:schemeClr val="dk1"/>
                </a:solidFill>
                <a:latin typeface="Open Sans" panose="020B0606030504020204"/>
              </a:rPr>
              <a:t>Avoid jargon</a:t>
            </a:r>
          </a:p>
          <a:p>
            <a:pPr marL="463550" lvl="1" indent="-231775">
              <a:spcBef>
                <a:spcPts val="500"/>
              </a:spcBef>
              <a:buClr>
                <a:schemeClr val="dk1"/>
              </a:buClr>
              <a:buSzPts val="2200"/>
              <a:buChar char="•"/>
            </a:pPr>
            <a:r>
              <a:rPr lang="en-US" sz="2000" dirty="0">
                <a:solidFill>
                  <a:schemeClr val="dk1"/>
                </a:solidFill>
                <a:latin typeface="Open Sans" panose="020B0606030504020204"/>
                <a:ea typeface="Calibri"/>
                <a:cs typeface="Calibri"/>
                <a:sym typeface="Calibri"/>
              </a:rPr>
              <a:t>Communicate clearly for non-specialists</a:t>
            </a:r>
            <a:endParaRPr lang="en-US" sz="2000" dirty="0">
              <a:latin typeface="Open Sans" panose="020B0606030504020204"/>
            </a:endParaRPr>
          </a:p>
          <a:p>
            <a:pPr marL="463550" lvl="1" indent="-231775">
              <a:spcBef>
                <a:spcPts val="500"/>
              </a:spcBef>
              <a:buClr>
                <a:schemeClr val="dk1"/>
              </a:buClr>
              <a:buSzPts val="2200"/>
              <a:buChar char="•"/>
            </a:pPr>
            <a:r>
              <a:rPr lang="en-US" sz="2000" dirty="0">
                <a:solidFill>
                  <a:schemeClr val="dk1"/>
                </a:solidFill>
                <a:latin typeface="Open Sans" panose="020B0606030504020204"/>
                <a:ea typeface="Calibri"/>
                <a:cs typeface="Calibri"/>
                <a:sym typeface="Calibri"/>
              </a:rPr>
              <a:t>Make your contributions clear</a:t>
            </a:r>
            <a:endParaRPr lang="en-US" sz="2000" dirty="0">
              <a:latin typeface="Open Sans" panose="020B0606030504020204"/>
            </a:endParaRPr>
          </a:p>
        </p:txBody>
      </p:sp>
      <p:sp>
        <p:nvSpPr>
          <p:cNvPr id="3" name="Title">
            <a:extLst>
              <a:ext uri="{FF2B5EF4-FFF2-40B4-BE49-F238E27FC236}">
                <a16:creationId xmlns:a16="http://schemas.microsoft.com/office/drawing/2014/main" id="{50682424-B0D1-49CD-20BC-5109260B380C}"/>
              </a:ext>
            </a:extLst>
          </p:cNvPr>
          <p:cNvSpPr>
            <a:spLocks noGrp="1"/>
          </p:cNvSpPr>
          <p:nvPr>
            <p:ph type="title"/>
          </p:nvPr>
        </p:nvSpPr>
        <p:spPr>
          <a:xfrm>
            <a:off x="5337694" y="430885"/>
            <a:ext cx="6593264" cy="579910"/>
          </a:xfrm>
          <a:ln w="28575">
            <a:noFill/>
          </a:ln>
        </p:spPr>
        <p:txBody>
          <a:bodyPr>
            <a:noAutofit/>
          </a:bodyPr>
          <a:lstStyle/>
          <a:p>
            <a:r>
              <a:rPr lang="en-US" sz="3600" dirty="0">
                <a:solidFill>
                  <a:srgbClr val="D3B34E"/>
                </a:solidFill>
                <a:latin typeface="Open Sans" panose="020B0606030504020204"/>
              </a:rPr>
              <a:t>Research Statement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122" name="Google Shape;122;p2">
            <a:extLst>
              <a:ext uri="{C183D7F6-B498-43B3-948B-1728B52AA6E4}">
                <adec:decorative xmlns:adec="http://schemas.microsoft.com/office/drawing/2017/decorative" val="1"/>
              </a:ext>
            </a:extLst>
          </p:cNvPr>
          <p:cNvPicPr preferRelativeResize="0"/>
          <p:nvPr/>
        </p:nvPicPr>
        <p:blipFill rotWithShape="1">
          <a:blip r:embed="rId3">
            <a:alphaModFix/>
          </a:blip>
          <a:srcRect t="9091" r="13808"/>
          <a:stretch/>
        </p:blipFill>
        <p:spPr>
          <a:xfrm>
            <a:off x="3522468" y="10"/>
            <a:ext cx="8669532" cy="6857990"/>
          </a:xfrm>
          <a:prstGeom prst="rect">
            <a:avLst/>
          </a:prstGeom>
          <a:noFill/>
          <a:ln>
            <a:noFill/>
          </a:ln>
        </p:spPr>
      </p:pic>
      <p:sp>
        <p:nvSpPr>
          <p:cNvPr id="123" name="Google Shape;123;p2">
            <a:extLst>
              <a:ext uri="{C183D7F6-B498-43B3-948B-1728B52AA6E4}">
                <adec:decorative xmlns:adec="http://schemas.microsoft.com/office/drawing/2017/decorative" val="1"/>
              </a:ext>
            </a:extLst>
          </p:cNvPr>
          <p:cNvSpPr/>
          <p:nvPr/>
        </p:nvSpPr>
        <p:spPr>
          <a:xfrm>
            <a:off x="0" y="0"/>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Open Sans"/>
              <a:ea typeface="Calibri"/>
              <a:cs typeface="Calibri"/>
              <a:sym typeface="Calibri"/>
            </a:endParaRPr>
          </a:p>
        </p:txBody>
      </p:sp>
      <p:sp>
        <p:nvSpPr>
          <p:cNvPr id="131" name="Google Shape;131;p2">
            <a:extLst>
              <a:ext uri="{C183D7F6-B498-43B3-948B-1728B52AA6E4}">
                <adec:decorative xmlns:adec="http://schemas.microsoft.com/office/drawing/2017/decorative" val="1"/>
              </a:ext>
            </a:extLst>
          </p:cNvPr>
          <p:cNvSpPr txBox="1">
            <a:spLocks noGrp="1"/>
          </p:cNvSpPr>
          <p:nvPr>
            <p:ph type="sldNum" sz="quarter" idx="12"/>
          </p:nvPr>
        </p:nvSpPr>
        <p:spPr>
          <a:xfrm>
            <a:off x="9077706"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a:solidFill>
                  <a:srgbClr val="FFFFFF"/>
                </a:solidFill>
                <a:latin typeface="Calibri"/>
                <a:ea typeface="Calibri"/>
                <a:cs typeface="Calibri"/>
                <a:sym typeface="Calibri"/>
              </a:rPr>
              <a:t>2</a:t>
            </a:fld>
            <a:endParaRPr sz="1200" b="0" i="0" u="none" strike="noStrike" cap="none" dirty="0">
              <a:solidFill>
                <a:srgbClr val="FFFFFF"/>
              </a:solidFill>
              <a:latin typeface="Calibri"/>
              <a:ea typeface="Calibri"/>
              <a:cs typeface="Calibri"/>
              <a:sym typeface="Calibri"/>
            </a:endParaRPr>
          </a:p>
        </p:txBody>
      </p:sp>
      <p:pic>
        <p:nvPicPr>
          <p:cNvPr id="130" name="Google Shape;130;p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65370" y="136525"/>
            <a:ext cx="1415780" cy="1377950"/>
          </a:xfrm>
          <a:prstGeom prst="rect">
            <a:avLst/>
          </a:prstGeom>
          <a:noFill/>
          <a:ln>
            <a:noFill/>
          </a:ln>
        </p:spPr>
      </p:pic>
      <p:sp>
        <p:nvSpPr>
          <p:cNvPr id="126" name="Google Shape;126;p2">
            <a:extLst>
              <a:ext uri="{C183D7F6-B498-43B3-948B-1728B52AA6E4}">
                <adec:decorative xmlns:adec="http://schemas.microsoft.com/office/drawing/2017/decorative" val="1"/>
              </a:ext>
            </a:extLst>
          </p:cNvPr>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cxnSp>
        <p:nvCxnSpPr>
          <p:cNvPr id="128" name="Google Shape;128;p2">
            <a:extLst>
              <a:ext uri="{C183D7F6-B498-43B3-948B-1728B52AA6E4}">
                <adec:decorative xmlns:adec="http://schemas.microsoft.com/office/drawing/2017/decorative" val="1"/>
              </a:ext>
            </a:extLst>
          </p:cNvPr>
          <p:cNvCxnSpPr/>
          <p:nvPr/>
        </p:nvCxnSpPr>
        <p:spPr>
          <a:xfrm>
            <a:off x="371092" y="2443480"/>
            <a:ext cx="5033421" cy="0"/>
          </a:xfrm>
          <a:prstGeom prst="straightConnector1">
            <a:avLst/>
          </a:prstGeom>
          <a:noFill/>
          <a:ln w="38100" cap="flat" cmpd="sng">
            <a:solidFill>
              <a:srgbClr val="2F5496"/>
            </a:solidFill>
            <a:prstDash val="solid"/>
            <a:miter lim="800000"/>
            <a:headEnd type="none" w="sm" len="sm"/>
            <a:tailEnd type="none" w="sm" len="sm"/>
          </a:ln>
        </p:spPr>
      </p:cxnSp>
      <p:sp>
        <p:nvSpPr>
          <p:cNvPr id="124" name="Title"/>
          <p:cNvSpPr txBox="1">
            <a:spLocks noGrp="1"/>
          </p:cNvSpPr>
          <p:nvPr>
            <p:ph type="title"/>
          </p:nvPr>
        </p:nvSpPr>
        <p:spPr>
          <a:xfrm>
            <a:off x="218280" y="1395479"/>
            <a:ext cx="5339043" cy="91147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FFFFFF"/>
              </a:buClr>
              <a:buSzPts val="2400"/>
              <a:buFont typeface="Calibri"/>
              <a:buNone/>
            </a:pPr>
            <a:r>
              <a:rPr lang="en-US" sz="2400" dirty="0">
                <a:solidFill>
                  <a:srgbClr val="FFFFFF"/>
                </a:solidFill>
                <a:latin typeface="Open Sans"/>
                <a:ea typeface="Calibri"/>
                <a:cs typeface="Calibri"/>
                <a:sym typeface="Calibri"/>
              </a:rPr>
              <a:t>Graduate Research Fellowship Program</a:t>
            </a:r>
            <a:br>
              <a:rPr lang="en-US" sz="2400" dirty="0">
                <a:solidFill>
                  <a:srgbClr val="FFFFFF"/>
                </a:solidFill>
                <a:latin typeface="Open Sans"/>
                <a:ea typeface="Calibri"/>
                <a:cs typeface="Calibri"/>
                <a:sym typeface="Calibri"/>
              </a:rPr>
            </a:br>
            <a:r>
              <a:rPr lang="en-US" sz="2400" dirty="0">
                <a:solidFill>
                  <a:srgbClr val="FFFFFF"/>
                </a:solidFill>
                <a:latin typeface="Open Sans"/>
                <a:ea typeface="Calibri"/>
                <a:cs typeface="Calibri"/>
                <a:sym typeface="Calibri"/>
              </a:rPr>
              <a:t>(</a:t>
            </a:r>
            <a:r>
              <a:rPr lang="en-US" sz="2800" b="0" dirty="0">
                <a:solidFill>
                  <a:schemeClr val="lt1"/>
                </a:solidFill>
                <a:latin typeface="Open Sans"/>
                <a:ea typeface="Calibri"/>
                <a:cs typeface="Calibri"/>
                <a:sym typeface="Calibri"/>
              </a:rPr>
              <a:t>GRFP)</a:t>
            </a:r>
            <a:endParaRPr sz="2400" b="0" dirty="0">
              <a:solidFill>
                <a:schemeClr val="lt1"/>
              </a:solidFill>
              <a:latin typeface="Open Sans"/>
              <a:ea typeface="Calibri"/>
              <a:cs typeface="Calibri"/>
              <a:sym typeface="Calibri"/>
            </a:endParaRPr>
          </a:p>
        </p:txBody>
      </p:sp>
      <p:sp>
        <p:nvSpPr>
          <p:cNvPr id="127" name="Google Shape;127;p2"/>
          <p:cNvSpPr txBox="1"/>
          <p:nvPr/>
        </p:nvSpPr>
        <p:spPr>
          <a:xfrm>
            <a:off x="165370" y="2542285"/>
            <a:ext cx="5787957" cy="4179190"/>
          </a:xfrm>
          <a:prstGeom prst="rect">
            <a:avLst/>
          </a:prstGeom>
          <a:noFill/>
          <a:ln>
            <a:noFill/>
          </a:ln>
        </p:spPr>
        <p:txBody>
          <a:bodyPr spcFirstLastPara="1" wrap="square" lIns="91425" tIns="45700" rIns="91425" bIns="45700" anchor="t" anchorCtr="0">
            <a:normAutofit/>
          </a:bodyPr>
          <a:lstStyle/>
          <a:p>
            <a:pPr marL="112713" marR="0" lvl="0" indent="0" algn="ctr" rtl="0">
              <a:lnSpc>
                <a:spcPct val="90000"/>
              </a:lnSpc>
              <a:spcBef>
                <a:spcPts val="0"/>
              </a:spcBef>
              <a:spcAft>
                <a:spcPts val="0"/>
              </a:spcAft>
              <a:buClr>
                <a:srgbClr val="000000"/>
              </a:buClr>
              <a:buSzPts val="2400"/>
              <a:buFont typeface="Times New Roman"/>
              <a:buNone/>
            </a:pPr>
            <a:r>
              <a:rPr lang="en-US" sz="2400" dirty="0">
                <a:solidFill>
                  <a:srgbClr val="FFFFFF"/>
                </a:solidFill>
                <a:latin typeface="Open Sans"/>
                <a:ea typeface="Calibri"/>
                <a:cs typeface="Calibri"/>
                <a:sym typeface="Calibri"/>
              </a:rPr>
              <a:t>Directorate for STEM Education </a:t>
            </a:r>
            <a:r>
              <a:rPr lang="en-US" sz="2400" b="0" i="0" u="none" strike="noStrike" cap="none" dirty="0">
                <a:solidFill>
                  <a:srgbClr val="FFFFFF"/>
                </a:solidFill>
                <a:latin typeface="Open Sans"/>
                <a:ea typeface="Calibri"/>
                <a:cs typeface="Calibri"/>
                <a:sym typeface="Calibri"/>
              </a:rPr>
              <a:t>(EDU)</a:t>
            </a:r>
            <a:endParaRPr sz="1400" b="0" i="0" u="none" strike="noStrike" cap="none" dirty="0">
              <a:solidFill>
                <a:srgbClr val="000000"/>
              </a:solidFill>
              <a:latin typeface="Open Sans"/>
              <a:ea typeface="Arial"/>
              <a:cs typeface="Arial"/>
              <a:sym typeface="Arial"/>
            </a:endParaRPr>
          </a:p>
          <a:p>
            <a:pPr marL="112713" marR="0" lvl="0" indent="0" algn="ctr" rtl="0">
              <a:lnSpc>
                <a:spcPct val="90000"/>
              </a:lnSpc>
              <a:spcBef>
                <a:spcPts val="1000"/>
              </a:spcBef>
              <a:spcAft>
                <a:spcPts val="0"/>
              </a:spcAft>
              <a:buClr>
                <a:srgbClr val="000000"/>
              </a:buClr>
              <a:buSzPts val="2400"/>
              <a:buFont typeface="Times New Roman"/>
              <a:buNone/>
            </a:pPr>
            <a:r>
              <a:rPr lang="en-US" sz="2400" b="0" i="0" u="none" strike="noStrike" cap="none" dirty="0">
                <a:solidFill>
                  <a:srgbClr val="FFFFFF"/>
                </a:solidFill>
                <a:latin typeface="Open Sans"/>
                <a:ea typeface="Calibri"/>
                <a:cs typeface="Calibri"/>
                <a:sym typeface="Calibri"/>
              </a:rPr>
              <a:t>Division of Graduate Education (DGE)</a:t>
            </a:r>
            <a:endParaRPr sz="1400" b="0" i="0" u="none" strike="noStrike" cap="none" dirty="0">
              <a:solidFill>
                <a:srgbClr val="000000"/>
              </a:solidFill>
              <a:latin typeface="Open Sans"/>
              <a:ea typeface="Arial"/>
              <a:cs typeface="Arial"/>
              <a:sym typeface="Arial"/>
            </a:endParaRPr>
          </a:p>
          <a:p>
            <a:pPr marL="112713" marR="0" lvl="0" indent="0" algn="ctr" rtl="0">
              <a:lnSpc>
                <a:spcPct val="90000"/>
              </a:lnSpc>
              <a:spcBef>
                <a:spcPts val="1000"/>
              </a:spcBef>
              <a:spcAft>
                <a:spcPts val="0"/>
              </a:spcAft>
              <a:buClr>
                <a:srgbClr val="000000"/>
              </a:buClr>
              <a:buSzPts val="500"/>
              <a:buFont typeface="Times New Roman"/>
              <a:buNone/>
            </a:pPr>
            <a:endParaRPr sz="500" b="0" i="0" u="none" strike="noStrike" cap="none" dirty="0">
              <a:solidFill>
                <a:srgbClr val="FFFFFF"/>
              </a:solidFill>
              <a:latin typeface="Open Sans"/>
              <a:ea typeface="Calibri"/>
              <a:cs typeface="Calibri"/>
              <a:sym typeface="Calibri"/>
            </a:endParaRPr>
          </a:p>
          <a:p>
            <a:pPr marL="112713" marR="0" lvl="0" indent="0" algn="ctr" rtl="0">
              <a:lnSpc>
                <a:spcPct val="90000"/>
              </a:lnSpc>
              <a:spcBef>
                <a:spcPts val="1000"/>
              </a:spcBef>
              <a:spcAft>
                <a:spcPts val="0"/>
              </a:spcAft>
              <a:buClr>
                <a:srgbClr val="000000"/>
              </a:buClr>
              <a:buSzPts val="400"/>
              <a:buFont typeface="Times New Roman"/>
              <a:buNone/>
            </a:pPr>
            <a:endParaRPr sz="400" b="0" i="0" u="none" strike="noStrike" cap="none" dirty="0">
              <a:solidFill>
                <a:srgbClr val="FFFFFF"/>
              </a:solidFill>
              <a:latin typeface="Open Sans"/>
              <a:ea typeface="Calibri"/>
              <a:cs typeface="Calibri"/>
              <a:sym typeface="Calibri"/>
            </a:endParaRPr>
          </a:p>
          <a:p>
            <a:pPr marL="112713" marR="0" lvl="0" indent="0" algn="ctr" rtl="0">
              <a:lnSpc>
                <a:spcPct val="90000"/>
              </a:lnSpc>
              <a:spcBef>
                <a:spcPts val="1000"/>
              </a:spcBef>
              <a:spcAft>
                <a:spcPts val="0"/>
              </a:spcAft>
              <a:buClr>
                <a:srgbClr val="000000"/>
              </a:buClr>
              <a:buSzPts val="3600"/>
              <a:buFont typeface="Times New Roman"/>
              <a:buNone/>
            </a:pPr>
            <a:r>
              <a:rPr lang="en-US" sz="3600" b="0" i="0" u="none" strike="noStrike" cap="none" dirty="0">
                <a:solidFill>
                  <a:srgbClr val="FFFFFF"/>
                </a:solidFill>
                <a:latin typeface="Open Sans"/>
                <a:ea typeface="Calibri"/>
                <a:cs typeface="Calibri"/>
                <a:sym typeface="Calibri"/>
              </a:rPr>
              <a:t>www.nsf.gov/grfp</a:t>
            </a:r>
            <a:endParaRPr sz="1400" b="0" i="0" u="none" strike="noStrike" cap="none" dirty="0">
              <a:solidFill>
                <a:srgbClr val="000000"/>
              </a:solidFill>
              <a:latin typeface="Open Sans"/>
              <a:ea typeface="Arial"/>
              <a:cs typeface="Arial"/>
              <a:sym typeface="Arial"/>
            </a:endParaRPr>
          </a:p>
          <a:p>
            <a:pPr marL="0" marR="0" lvl="0" indent="0" algn="ctr" rtl="0">
              <a:lnSpc>
                <a:spcPct val="90000"/>
              </a:lnSpc>
              <a:spcBef>
                <a:spcPts val="1000"/>
              </a:spcBef>
              <a:spcAft>
                <a:spcPts val="0"/>
              </a:spcAft>
              <a:buClr>
                <a:srgbClr val="000000"/>
              </a:buClr>
              <a:buSzPts val="3600"/>
              <a:buFont typeface="Times New Roman"/>
              <a:buNone/>
            </a:pPr>
            <a:r>
              <a:rPr lang="en-US" sz="3600" b="0" i="0" u="none" strike="noStrike" cap="none" dirty="0">
                <a:solidFill>
                  <a:srgbClr val="FFFFFF"/>
                </a:solidFill>
                <a:latin typeface="Open Sans"/>
                <a:ea typeface="Calibri"/>
                <a:cs typeface="Calibri"/>
                <a:sym typeface="Calibri"/>
              </a:rPr>
              <a:t>info@nsfgrfp.org</a:t>
            </a:r>
            <a:endParaRPr sz="3600" b="0" i="0" u="sng" strike="noStrike" cap="none" dirty="0">
              <a:solidFill>
                <a:srgbClr val="FFFFFF"/>
              </a:solidFill>
              <a:latin typeface="Open Sans"/>
              <a:ea typeface="Calibri"/>
              <a:cs typeface="Calibri"/>
              <a:sym typeface="Calibri"/>
              <a:hlinkClick r:id="rId5">
                <a:extLst>
                  <a:ext uri="{A12FA001-AC4F-418D-AE19-62706E023703}">
                    <ahyp:hlinkClr xmlns:ahyp="http://schemas.microsoft.com/office/drawing/2018/hyperlinkcolor" val="tx"/>
                  </a:ext>
                </a:extLst>
              </a:hlinkClick>
            </a:endParaRPr>
          </a:p>
          <a:p>
            <a:pPr marL="0" marR="0" lvl="0" indent="0" algn="ctr" rtl="0">
              <a:lnSpc>
                <a:spcPct val="90000"/>
              </a:lnSpc>
              <a:spcBef>
                <a:spcPts val="1000"/>
              </a:spcBef>
              <a:spcAft>
                <a:spcPts val="0"/>
              </a:spcAft>
              <a:buClr>
                <a:srgbClr val="000000"/>
              </a:buClr>
              <a:buSzPts val="3600"/>
              <a:buFont typeface="Times New Roman"/>
              <a:buNone/>
            </a:pPr>
            <a:r>
              <a:rPr lang="en-US" sz="3600" b="0" i="0" u="none" strike="noStrike" cap="none" dirty="0">
                <a:solidFill>
                  <a:srgbClr val="FFFFFF"/>
                </a:solidFill>
                <a:latin typeface="Open Sans"/>
                <a:ea typeface="Calibri"/>
                <a:cs typeface="Calibri"/>
                <a:sym typeface="Calibri"/>
              </a:rPr>
              <a:t>www.nsfgrfp.org</a:t>
            </a:r>
            <a:endParaRPr sz="1400" b="0" i="0" u="none" strike="noStrike" cap="none" dirty="0">
              <a:solidFill>
                <a:srgbClr val="000000"/>
              </a:solidFill>
              <a:latin typeface="Open Sans"/>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5" name="Google Shape;355;p20"/>
          <p:cNvSpPr txBox="1">
            <a:spLocks noGrp="1"/>
          </p:cNvSpPr>
          <p:nvPr>
            <p:ph type="sldNum" sz="quarter" idx="10"/>
          </p:nvPr>
        </p:nvSpPr>
        <p:spPr/>
        <p:txBody>
          <a:bodyPr/>
          <a:lstStyle/>
          <a:p>
            <a:pPr lvl="0"/>
            <a:fld id="{00000000-1234-1234-1234-123412341234}" type="slidenum">
              <a:rPr lang="en-US">
                <a:solidFill>
                  <a:schemeClr val="bg1"/>
                </a:solidFill>
                <a:sym typeface="Calibri"/>
              </a:rPr>
              <a:pPr lvl="0"/>
              <a:t>20</a:t>
            </a:fld>
            <a:endParaRPr lang="en-US" dirty="0">
              <a:solidFill>
                <a:schemeClr val="bg1"/>
              </a:solidFill>
              <a:sym typeface="Calibri"/>
            </a:endParaRPr>
          </a:p>
        </p:txBody>
      </p:sp>
      <p:sp>
        <p:nvSpPr>
          <p:cNvPr id="2" name="Google Shape;354;p20">
            <a:extLst>
              <a:ext uri="{FF2B5EF4-FFF2-40B4-BE49-F238E27FC236}">
                <a16:creationId xmlns:a16="http://schemas.microsoft.com/office/drawing/2014/main" id="{19F08F27-603D-9CB3-DDCE-B50A015954CF}"/>
              </a:ext>
            </a:extLst>
          </p:cNvPr>
          <p:cNvSpPr txBox="1">
            <a:spLocks/>
          </p:cNvSpPr>
          <p:nvPr/>
        </p:nvSpPr>
        <p:spPr>
          <a:xfrm>
            <a:off x="6772275" y="1847849"/>
            <a:ext cx="4790247" cy="3931920"/>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lt1"/>
              </a:buClr>
              <a:buSzPts val="1800"/>
              <a:buFont typeface="Arial"/>
              <a:buChar char="•"/>
              <a:defRPr sz="2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4488" indent="-225425">
              <a:lnSpc>
                <a:spcPct val="120000"/>
              </a:lnSpc>
              <a:buSzPct val="100000"/>
              <a:buFont typeface="Arial"/>
              <a:buNone/>
            </a:pPr>
            <a:r>
              <a:rPr lang="en-US" sz="3200" b="1" u="sng" dirty="0">
                <a:solidFill>
                  <a:srgbClr val="D3B34E"/>
                </a:solidFill>
                <a:latin typeface="Open Sans" panose="020B0606030504020204"/>
              </a:rPr>
              <a:t>Transcripts – Required</a:t>
            </a:r>
            <a:endParaRPr lang="en-US" sz="3200" b="1" dirty="0">
              <a:solidFill>
                <a:srgbClr val="D3B34E"/>
              </a:solidFill>
              <a:latin typeface="Open Sans" panose="020B0606030504020204"/>
            </a:endParaRPr>
          </a:p>
          <a:p>
            <a:pPr marL="344488" indent="-225425">
              <a:lnSpc>
                <a:spcPct val="120000"/>
              </a:lnSpc>
              <a:buSzPct val="100000"/>
            </a:pPr>
            <a:r>
              <a:rPr lang="en-US" sz="2600" dirty="0">
                <a:solidFill>
                  <a:schemeClr val="bg1"/>
                </a:solidFill>
                <a:latin typeface="Open Sans" panose="020B0606030504020204"/>
              </a:rPr>
              <a:t>All applicants </a:t>
            </a:r>
            <a:r>
              <a:rPr lang="en-US" sz="2600" b="1" u="sng" dirty="0">
                <a:solidFill>
                  <a:schemeClr val="bg1"/>
                </a:solidFill>
                <a:latin typeface="Open Sans" panose="020B0606030504020204"/>
              </a:rPr>
              <a:t>must</a:t>
            </a:r>
            <a:r>
              <a:rPr lang="en-US" sz="2600" dirty="0">
                <a:solidFill>
                  <a:schemeClr val="bg1"/>
                </a:solidFill>
                <a:latin typeface="Open Sans" panose="020B0606030504020204"/>
              </a:rPr>
              <a:t> submit Bachelor’s degree transcript</a:t>
            </a:r>
          </a:p>
          <a:p>
            <a:pPr marL="344488" indent="-225425">
              <a:lnSpc>
                <a:spcPct val="120000"/>
              </a:lnSpc>
              <a:buSzPct val="100000"/>
            </a:pPr>
            <a:r>
              <a:rPr lang="en-US" sz="2600" dirty="0">
                <a:solidFill>
                  <a:schemeClr val="bg1"/>
                </a:solidFill>
                <a:latin typeface="Open Sans" panose="020B0606030504020204"/>
              </a:rPr>
              <a:t>Transcripts </a:t>
            </a:r>
            <a:r>
              <a:rPr lang="en-US" sz="2600" b="1" u="sng" dirty="0">
                <a:solidFill>
                  <a:schemeClr val="bg1"/>
                </a:solidFill>
                <a:latin typeface="Open Sans" panose="020B0606030504020204"/>
              </a:rPr>
              <a:t>required</a:t>
            </a:r>
            <a:r>
              <a:rPr lang="en-US" sz="2600" dirty="0">
                <a:solidFill>
                  <a:schemeClr val="bg1"/>
                </a:solidFill>
                <a:latin typeface="Open Sans" panose="020B0606030504020204"/>
              </a:rPr>
              <a:t> for all degree programs</a:t>
            </a:r>
          </a:p>
          <a:p>
            <a:pPr marL="344488" indent="-225425">
              <a:lnSpc>
                <a:spcPct val="120000"/>
              </a:lnSpc>
              <a:buSzPct val="100000"/>
            </a:pPr>
            <a:r>
              <a:rPr lang="en-US" sz="2600" dirty="0">
                <a:solidFill>
                  <a:schemeClr val="bg1"/>
                </a:solidFill>
                <a:latin typeface="Open Sans" panose="020B0606030504020204"/>
              </a:rPr>
              <a:t>Transcripts </a:t>
            </a:r>
            <a:r>
              <a:rPr lang="en-US" sz="2600" b="1" u="sng" dirty="0">
                <a:solidFill>
                  <a:schemeClr val="bg1"/>
                </a:solidFill>
                <a:latin typeface="Open Sans" panose="020B0606030504020204"/>
              </a:rPr>
              <a:t>required</a:t>
            </a:r>
            <a:r>
              <a:rPr lang="en-US" sz="2600" b="1" dirty="0">
                <a:solidFill>
                  <a:schemeClr val="bg1"/>
                </a:solidFill>
                <a:latin typeface="Open Sans" panose="020B0606030504020204"/>
              </a:rPr>
              <a:t> </a:t>
            </a:r>
            <a:r>
              <a:rPr lang="en-US" sz="2600" dirty="0">
                <a:solidFill>
                  <a:schemeClr val="bg1"/>
                </a:solidFill>
                <a:latin typeface="Open Sans" panose="020B0606030504020204"/>
              </a:rPr>
              <a:t>for all graduate degree enrollment </a:t>
            </a:r>
          </a:p>
          <a:p>
            <a:pPr marL="344488" indent="-225425">
              <a:lnSpc>
                <a:spcPct val="120000"/>
              </a:lnSpc>
              <a:buSzPct val="100000"/>
            </a:pPr>
            <a:r>
              <a:rPr lang="en-US" sz="2600" dirty="0">
                <a:solidFill>
                  <a:schemeClr val="bg1"/>
                </a:solidFill>
                <a:latin typeface="Open Sans" panose="020B0606030504020204"/>
              </a:rPr>
              <a:t>Official or unofficial transcripts accepted</a:t>
            </a:r>
          </a:p>
          <a:p>
            <a:pPr marL="344488" indent="-225425">
              <a:lnSpc>
                <a:spcPct val="120000"/>
              </a:lnSpc>
              <a:buSzPct val="100000"/>
            </a:pPr>
            <a:r>
              <a:rPr lang="en-US" sz="2600" dirty="0">
                <a:solidFill>
                  <a:schemeClr val="bg1"/>
                </a:solidFill>
                <a:latin typeface="Open Sans" panose="020B0606030504020204"/>
              </a:rPr>
              <a:t>Official transcripts </a:t>
            </a:r>
            <a:r>
              <a:rPr lang="en-US" sz="2600" b="1" dirty="0">
                <a:solidFill>
                  <a:schemeClr val="bg1"/>
                </a:solidFill>
                <a:latin typeface="Open Sans" panose="020B0606030504020204"/>
              </a:rPr>
              <a:t>recommended</a:t>
            </a:r>
            <a:r>
              <a:rPr lang="en-US" sz="2600" dirty="0">
                <a:solidFill>
                  <a:schemeClr val="bg1"/>
                </a:solidFill>
                <a:latin typeface="Open Sans" panose="020B0606030504020204"/>
              </a:rPr>
              <a:t> </a:t>
            </a:r>
            <a:r>
              <a:rPr lang="en-US" sz="2600" dirty="0">
                <a:latin typeface="Open Sans" panose="020B0606030504020204"/>
              </a:rPr>
              <a:t>for 2</a:t>
            </a:r>
            <a:r>
              <a:rPr lang="en-US" sz="2600" baseline="30000" dirty="0">
                <a:latin typeface="Open Sans" panose="020B0606030504020204"/>
              </a:rPr>
              <a:t>nd</a:t>
            </a:r>
            <a:r>
              <a:rPr lang="en-US" sz="2600" dirty="0">
                <a:latin typeface="Open Sans" panose="020B0606030504020204"/>
              </a:rPr>
              <a:t> year graduate students</a:t>
            </a:r>
          </a:p>
        </p:txBody>
      </p:sp>
      <p:sp>
        <p:nvSpPr>
          <p:cNvPr id="354" name="Google Shape;354;p20"/>
          <p:cNvSpPr txBox="1">
            <a:spLocks noGrp="1"/>
          </p:cNvSpPr>
          <p:nvPr>
            <p:ph type="body" sz="quarter" idx="11"/>
          </p:nvPr>
        </p:nvSpPr>
        <p:spPr>
          <a:xfrm>
            <a:off x="629478" y="1847849"/>
            <a:ext cx="6016069" cy="3931920"/>
          </a:xfrm>
          <a:solidFill>
            <a:srgbClr val="000000">
              <a:alpha val="50196"/>
            </a:srgbClr>
          </a:solidFill>
          <a:ln w="28575">
            <a:solidFill>
              <a:srgbClr val="D3B34E"/>
            </a:solidFill>
          </a:ln>
        </p:spPr>
        <p:txBody>
          <a:bodyPr>
            <a:normAutofit/>
          </a:bodyPr>
          <a:lstStyle/>
          <a:p>
            <a:pPr lvl="0">
              <a:lnSpc>
                <a:spcPct val="100000"/>
              </a:lnSpc>
              <a:spcBef>
                <a:spcPts val="0"/>
              </a:spcBef>
            </a:pPr>
            <a:r>
              <a:rPr lang="en-US" sz="2200" b="1" u="sng" dirty="0">
                <a:solidFill>
                  <a:srgbClr val="D3B34E"/>
                </a:solidFill>
                <a:latin typeface="Open Sans" panose="020B0606030504020204"/>
              </a:rPr>
              <a:t>Reference Letters</a:t>
            </a:r>
          </a:p>
          <a:p>
            <a:pPr lvl="0"/>
            <a:r>
              <a:rPr lang="en-US" sz="2000" dirty="0">
                <a:solidFill>
                  <a:srgbClr val="D3B34E"/>
                </a:solidFill>
                <a:latin typeface="Open Sans" panose="020B0606030504020204"/>
              </a:rPr>
              <a:t>MANDATORY for Application Review</a:t>
            </a:r>
          </a:p>
          <a:p>
            <a:pPr lvl="2"/>
            <a:r>
              <a:rPr lang="en-US" sz="1800" dirty="0">
                <a:latin typeface="Open Sans" panose="020B0606030504020204"/>
              </a:rPr>
              <a:t>3 reference writer names in the application</a:t>
            </a:r>
          </a:p>
          <a:p>
            <a:pPr lvl="2"/>
            <a:r>
              <a:rPr lang="en-US" sz="1800" dirty="0">
                <a:latin typeface="Open Sans" panose="020B0606030504020204"/>
              </a:rPr>
              <a:t>2 reference letters </a:t>
            </a:r>
            <a:r>
              <a:rPr lang="en-US" sz="1800" b="1" u="sng" dirty="0">
                <a:latin typeface="Open Sans" panose="020B0606030504020204"/>
              </a:rPr>
              <a:t>must be received</a:t>
            </a:r>
            <a:r>
              <a:rPr lang="en-US" sz="1800" dirty="0">
                <a:latin typeface="Open Sans" panose="020B0606030504020204"/>
              </a:rPr>
              <a:t> by NSF</a:t>
            </a:r>
          </a:p>
          <a:p>
            <a:r>
              <a:rPr lang="en-US" sz="2000" dirty="0">
                <a:solidFill>
                  <a:srgbClr val="D3B34E"/>
                </a:solidFill>
                <a:latin typeface="Open Sans" panose="020B0606030504020204"/>
              </a:rPr>
              <a:t>STRONGLY RECOMMENDED</a:t>
            </a:r>
          </a:p>
          <a:p>
            <a:pPr lvl="2"/>
            <a:r>
              <a:rPr lang="en-US" sz="1800" dirty="0">
                <a:latin typeface="Open Sans" panose="020B0606030504020204"/>
              </a:rPr>
              <a:t>List up to 5 names of reference writers</a:t>
            </a:r>
          </a:p>
          <a:p>
            <a:pPr lvl="2"/>
            <a:r>
              <a:rPr lang="en-US" sz="1800" dirty="0">
                <a:latin typeface="Open Sans" panose="020B0606030504020204"/>
              </a:rPr>
              <a:t>3 reference letters received by NSF</a:t>
            </a:r>
          </a:p>
          <a:p>
            <a:r>
              <a:rPr lang="en-US" sz="2000" dirty="0">
                <a:solidFill>
                  <a:srgbClr val="D3B34E"/>
                </a:solidFill>
                <a:latin typeface="Open Sans" panose="020B0606030504020204"/>
              </a:rPr>
              <a:t>List and rank up to 5 reference letter writers </a:t>
            </a:r>
            <a:br>
              <a:rPr lang="en-US" sz="2000" dirty="0">
                <a:solidFill>
                  <a:srgbClr val="D3B34E"/>
                </a:solidFill>
                <a:latin typeface="Open Sans" panose="020B0606030504020204"/>
              </a:rPr>
            </a:br>
            <a:r>
              <a:rPr lang="en-US" sz="2000" dirty="0">
                <a:solidFill>
                  <a:srgbClr val="D3B34E"/>
                </a:solidFill>
                <a:latin typeface="Open Sans" panose="020B0606030504020204"/>
              </a:rPr>
              <a:t>	- Top 3 will be seen by reviewers</a:t>
            </a:r>
          </a:p>
        </p:txBody>
      </p:sp>
      <p:sp>
        <p:nvSpPr>
          <p:cNvPr id="353" name="Title"/>
          <p:cNvSpPr txBox="1">
            <a:spLocks noGrp="1"/>
          </p:cNvSpPr>
          <p:nvPr>
            <p:ph type="title"/>
          </p:nvPr>
        </p:nvSpPr>
        <p:spPr>
          <a:xfrm>
            <a:off x="4969257" y="96072"/>
            <a:ext cx="6593264" cy="1159821"/>
          </a:xfrm>
        </p:spPr>
        <p:txBody>
          <a:bodyPr>
            <a:noAutofit/>
          </a:bodyPr>
          <a:lstStyle/>
          <a:p>
            <a:pPr lvl="0"/>
            <a:r>
              <a:rPr lang="en-US" sz="3600" dirty="0">
                <a:solidFill>
                  <a:srgbClr val="D3B34E"/>
                </a:solidFill>
                <a:latin typeface="Open Sans" panose="020B0606030504020204"/>
                <a:sym typeface="Calibri"/>
              </a:rPr>
              <a:t>Reference Letters &amp; Transcripts</a:t>
            </a:r>
            <a:endParaRPr lang="en-US" sz="3600" dirty="0">
              <a:solidFill>
                <a:srgbClr val="D3B34E"/>
              </a:solidFill>
              <a:latin typeface="Open Sans" panose="020B0606030504020204"/>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21">
            <a:extLst>
              <a:ext uri="{C183D7F6-B498-43B3-948B-1728B52AA6E4}">
                <adec:decorative xmlns:adec="http://schemas.microsoft.com/office/drawing/2017/decorative" val="1"/>
              </a:ext>
            </a:extLst>
          </p:cNvPr>
          <p:cNvSpPr/>
          <p:nvPr/>
        </p:nvSpPr>
        <p:spPr>
          <a:xfrm>
            <a:off x="4907636" y="0"/>
            <a:ext cx="7281316" cy="6858000"/>
          </a:xfrm>
          <a:custGeom>
            <a:avLst/>
            <a:gdLst/>
            <a:ahLst/>
            <a:cxnLst/>
            <a:rect l="l" t="t" r="r" b="b"/>
            <a:pathLst>
              <a:path w="7281316" h="6858000" extrusionOk="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64" name="Google Shape;364;p21">
            <a:extLst>
              <a:ext uri="{C183D7F6-B498-43B3-948B-1728B52AA6E4}">
                <adec:decorative xmlns:adec="http://schemas.microsoft.com/office/drawing/2017/decorative" val="1"/>
              </a:ext>
            </a:extLst>
          </p:cNvPr>
          <p:cNvSpPr/>
          <p:nvPr/>
        </p:nvSpPr>
        <p:spPr>
          <a:xfrm>
            <a:off x="5189558" y="0"/>
            <a:ext cx="6999394" cy="6858000"/>
          </a:xfrm>
          <a:custGeom>
            <a:avLst/>
            <a:gdLst/>
            <a:ahLst/>
            <a:cxnLst/>
            <a:rect l="l" t="t" r="r" b="b"/>
            <a:pathLst>
              <a:path w="6999394" h="6858000" extrusionOk="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367" name="Google Shape;367;p21"/>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latin typeface="Calibri"/>
                <a:ea typeface="Calibri"/>
                <a:cs typeface="Calibri"/>
                <a:sym typeface="Calibri"/>
              </a:rPr>
              <a:t>21</a:t>
            </a:fld>
            <a:endParaRPr sz="1200" b="0" i="0" u="none" strike="noStrike" cap="none" dirty="0">
              <a:latin typeface="Calibri"/>
              <a:ea typeface="Calibri"/>
              <a:cs typeface="Calibri"/>
              <a:sym typeface="Calibri"/>
            </a:endParaRPr>
          </a:p>
        </p:txBody>
      </p:sp>
      <p:sp>
        <p:nvSpPr>
          <p:cNvPr id="365" name="Google Shape;365;p21"/>
          <p:cNvSpPr txBox="1">
            <a:spLocks noGrp="1"/>
          </p:cNvSpPr>
          <p:nvPr>
            <p:ph type="title" idx="4294967295"/>
          </p:nvPr>
        </p:nvSpPr>
        <p:spPr>
          <a:xfrm>
            <a:off x="6046788" y="1220788"/>
            <a:ext cx="5284787" cy="3667125"/>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rgbClr val="2F5496"/>
              </a:buClr>
              <a:buSzPts val="2800"/>
              <a:buFont typeface="Arial" panose="020B0604020202020204" pitchFamily="34" charset="0"/>
              <a:buNone/>
              <a:tabLst/>
              <a:defRPr/>
            </a:pPr>
            <a:r>
              <a:rPr kumimoji="0" lang="en-US" sz="4000" b="1" i="0" u="none" strike="noStrike" kern="1200" cap="none" spc="0" normalizeH="0" baseline="0" noProof="0" dirty="0">
                <a:ln>
                  <a:noFill/>
                </a:ln>
                <a:solidFill>
                  <a:srgbClr val="003262"/>
                </a:solidFill>
                <a:effectLst/>
                <a:uLnTx/>
                <a:uFillTx/>
                <a:latin typeface="Open Sans" panose="020B0606030504020204"/>
                <a:ea typeface="+mn-ea"/>
                <a:cs typeface="+mn-cs"/>
              </a:rPr>
              <a:t>Graduate Research Fellowship Program (GRFP)</a:t>
            </a:r>
            <a:endParaRPr kumimoji="0" lang="en-US" sz="4000" b="0" i="0" u="none" strike="noStrike" kern="1200" cap="none" spc="0" normalizeH="0" baseline="0" noProof="0" dirty="0">
              <a:ln>
                <a:noFill/>
              </a:ln>
              <a:solidFill>
                <a:srgbClr val="003262"/>
              </a:solidFill>
              <a:effectLst/>
              <a:uLnTx/>
              <a:uFillTx/>
              <a:latin typeface="Open Sans" panose="020B0606030504020204"/>
              <a:ea typeface="+mn-ea"/>
              <a:cs typeface="+mn-cs"/>
            </a:endParaRPr>
          </a:p>
          <a:p>
            <a:pPr marL="0" marR="0" lvl="0" indent="0" algn="l" defTabSz="914400" rtl="0" eaLnBrk="1" fontAlgn="auto" latinLnBrk="0" hangingPunct="1">
              <a:lnSpc>
                <a:spcPct val="90000"/>
              </a:lnSpc>
              <a:spcBef>
                <a:spcPts val="1000"/>
              </a:spcBef>
              <a:spcAft>
                <a:spcPts val="0"/>
              </a:spcAft>
              <a:buClr>
                <a:schemeClr val="dk1"/>
              </a:buClr>
              <a:buSzPts val="1600"/>
              <a:buFont typeface="Arial" panose="020B0604020202020204" pitchFamily="34" charset="0"/>
              <a:buNone/>
              <a:tabLst/>
              <a:defRPr/>
            </a:pPr>
            <a:endParaRPr kumimoji="0" lang="en-US" sz="2400" b="0" i="0" u="none" strike="noStrike" kern="1200" cap="none" spc="0" normalizeH="0" baseline="0" noProof="0" dirty="0">
              <a:ln>
                <a:noFill/>
              </a:ln>
              <a:solidFill>
                <a:srgbClr val="0070C0"/>
              </a:solidFill>
              <a:effectLst/>
              <a:uLnTx/>
              <a:uFillTx/>
              <a:latin typeface="Open Sans" panose="020B0606030504020204"/>
              <a:ea typeface="+mn-ea"/>
              <a:cs typeface="+mn-cs"/>
            </a:endParaRPr>
          </a:p>
          <a:p>
            <a:pPr marL="0" marR="0" lvl="0" indent="0" algn="ctr" defTabSz="914400" rtl="0" eaLnBrk="1" fontAlgn="auto" latinLnBrk="0" hangingPunct="1">
              <a:lnSpc>
                <a:spcPct val="90000"/>
              </a:lnSpc>
              <a:spcBef>
                <a:spcPts val="1000"/>
              </a:spcBef>
              <a:spcAft>
                <a:spcPts val="0"/>
              </a:spcAft>
              <a:buClr>
                <a:schemeClr val="dk1"/>
              </a:buClr>
              <a:buSzPts val="2800"/>
              <a:buFont typeface="Arial" panose="020B0604020202020204" pitchFamily="34" charset="0"/>
              <a:buNone/>
              <a:tabLst/>
              <a:defRPr/>
            </a:pPr>
            <a:r>
              <a:rPr kumimoji="0" lang="en-US" sz="4000" b="0" i="0" u="none" strike="noStrike" kern="1200" cap="none" spc="0" normalizeH="0" baseline="0" noProof="0" dirty="0">
                <a:ln>
                  <a:noFill/>
                </a:ln>
                <a:solidFill>
                  <a:srgbClr val="2F5496"/>
                </a:solidFill>
                <a:effectLst/>
                <a:uLnTx/>
                <a:uFillTx/>
                <a:latin typeface="Open Sans" panose="020B0606030504020204"/>
                <a:ea typeface="+mn-ea"/>
                <a:cs typeface="+mn-cs"/>
              </a:rPr>
              <a:t>Review Criteria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5" name="Google Shape;375;p22"/>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FFFFFF"/>
              </a:buClr>
              <a:buSzPts val="1200"/>
              <a:buFont typeface="Calibri"/>
              <a:buNone/>
            </a:pPr>
            <a:fld id="{00000000-1234-1234-1234-123412341234}" type="slidenum">
              <a:rPr lang="en-US" sz="1200" b="0" i="0" u="none" strike="noStrike" cap="none" dirty="0">
                <a:solidFill>
                  <a:srgbClr val="FFFFFF"/>
                </a:solidFill>
                <a:latin typeface="Calibri"/>
                <a:ea typeface="Calibri"/>
                <a:cs typeface="Calibri"/>
                <a:sym typeface="Calibri"/>
              </a:rPr>
              <a:t>22</a:t>
            </a:fld>
            <a:endParaRPr sz="1200" b="0" i="0" u="none" strike="noStrike" cap="none" dirty="0">
              <a:solidFill>
                <a:srgbClr val="FFFFFF"/>
              </a:solidFill>
              <a:latin typeface="Calibri"/>
              <a:ea typeface="Calibri"/>
              <a:cs typeface="Calibri"/>
              <a:sym typeface="Calibri"/>
            </a:endParaRPr>
          </a:p>
        </p:txBody>
      </p:sp>
      <p:sp>
        <p:nvSpPr>
          <p:cNvPr id="374" name="Google Shape;374;p22"/>
          <p:cNvSpPr txBox="1">
            <a:spLocks noGrp="1"/>
          </p:cNvSpPr>
          <p:nvPr>
            <p:ph type="body" sz="quarter" idx="11"/>
          </p:nvPr>
        </p:nvSpPr>
        <p:spPr>
          <a:xfrm>
            <a:off x="592830" y="1876425"/>
            <a:ext cx="11006340" cy="3667125"/>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0000"/>
              <a:buNone/>
            </a:pPr>
            <a:r>
              <a:rPr lang="en-US" sz="2400" b="1" dirty="0">
                <a:solidFill>
                  <a:srgbClr val="D3B34E"/>
                </a:solidFill>
                <a:latin typeface="Open Sans" panose="020B0606030504020204"/>
              </a:rPr>
              <a:t>  Intellectual Merit</a:t>
            </a:r>
            <a:r>
              <a:rPr lang="en-US" sz="2400" b="1" dirty="0">
                <a:solidFill>
                  <a:srgbClr val="4EC3E0"/>
                </a:solidFill>
                <a:latin typeface="Open Sans" panose="020B0606030504020204"/>
              </a:rPr>
              <a:t> </a:t>
            </a:r>
            <a:endParaRPr dirty="0">
              <a:solidFill>
                <a:srgbClr val="4EC3E0"/>
              </a:solidFill>
              <a:latin typeface="Open Sans" panose="020B0606030504020204"/>
            </a:endParaRPr>
          </a:p>
          <a:p>
            <a:pPr marL="685800" lvl="1" indent="-228600" algn="l" rtl="0">
              <a:lnSpc>
                <a:spcPct val="90000"/>
              </a:lnSpc>
              <a:spcBef>
                <a:spcPts val="500"/>
              </a:spcBef>
              <a:spcAft>
                <a:spcPts val="0"/>
              </a:spcAft>
              <a:buClr>
                <a:schemeClr val="lt1"/>
              </a:buClr>
              <a:buSzPct val="100000"/>
              <a:buChar char="•"/>
            </a:pPr>
            <a:r>
              <a:rPr lang="en-US" dirty="0">
                <a:latin typeface="Open Sans" panose="020B0606030504020204"/>
              </a:rPr>
              <a:t>How important is the proposed activity to advancing knowledge within its own field or across different fields?</a:t>
            </a:r>
            <a:endParaRPr dirty="0">
              <a:latin typeface="Open Sans" panose="020B0606030504020204"/>
            </a:endParaRPr>
          </a:p>
          <a:p>
            <a:pPr marL="0" lvl="0" indent="0" algn="l" rtl="0">
              <a:lnSpc>
                <a:spcPct val="90000"/>
              </a:lnSpc>
              <a:spcBef>
                <a:spcPts val="1000"/>
              </a:spcBef>
              <a:spcAft>
                <a:spcPts val="0"/>
              </a:spcAft>
              <a:buClr>
                <a:schemeClr val="lt1"/>
              </a:buClr>
              <a:buSzPct val="100000"/>
              <a:buNone/>
            </a:pPr>
            <a:r>
              <a:rPr lang="en-US" sz="2400" b="1" dirty="0">
                <a:latin typeface="Open Sans" panose="020B0606030504020204"/>
              </a:rPr>
              <a:t>  </a:t>
            </a:r>
            <a:r>
              <a:rPr lang="en-US" sz="2400" b="1" dirty="0">
                <a:solidFill>
                  <a:srgbClr val="D3B34E"/>
                </a:solidFill>
                <a:latin typeface="Open Sans" panose="020B0606030504020204"/>
              </a:rPr>
              <a:t>Broader Impacts</a:t>
            </a:r>
            <a:endParaRPr dirty="0">
              <a:solidFill>
                <a:srgbClr val="D3B34E"/>
              </a:solidFill>
              <a:latin typeface="Open Sans" panose="020B0606030504020204"/>
            </a:endParaRPr>
          </a:p>
          <a:p>
            <a:pPr marL="685800" lvl="1" indent="-228600" algn="l" rtl="0">
              <a:lnSpc>
                <a:spcPct val="90000"/>
              </a:lnSpc>
              <a:spcBef>
                <a:spcPts val="500"/>
              </a:spcBef>
              <a:spcAft>
                <a:spcPts val="0"/>
              </a:spcAft>
              <a:buClr>
                <a:schemeClr val="lt1"/>
              </a:buClr>
              <a:buSzPct val="100000"/>
              <a:buChar char="•"/>
            </a:pPr>
            <a:r>
              <a:rPr lang="en-US" dirty="0">
                <a:latin typeface="Open Sans" panose="020B0606030504020204"/>
              </a:rPr>
              <a:t>How well does the proposed activity benefit society or advance desired societal outcomes?</a:t>
            </a:r>
            <a:endParaRPr dirty="0">
              <a:latin typeface="Open Sans" panose="020B0606030504020204"/>
            </a:endParaRPr>
          </a:p>
        </p:txBody>
      </p:sp>
      <p:sp>
        <p:nvSpPr>
          <p:cNvPr id="2" name="Title">
            <a:extLst>
              <a:ext uri="{FF2B5EF4-FFF2-40B4-BE49-F238E27FC236}">
                <a16:creationId xmlns:a16="http://schemas.microsoft.com/office/drawing/2014/main" id="{DD6D686E-E7E1-0282-B5A9-892E1E2BEBC0}"/>
              </a:ext>
            </a:extLst>
          </p:cNvPr>
          <p:cNvSpPr txBox="1">
            <a:spLocks noGrp="1"/>
          </p:cNvSpPr>
          <p:nvPr>
            <p:ph type="title" idx="4294967295"/>
          </p:nvPr>
        </p:nvSpPr>
        <p:spPr>
          <a:xfrm>
            <a:off x="4969257" y="273053"/>
            <a:ext cx="6593264" cy="1159821"/>
          </a:xfrm>
          <a:prstGeom prst="rect">
            <a:avLst/>
          </a:prstGeom>
          <a:noFill/>
          <a:ln w="28575">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lvl1pPr algn="r" defTabSz="914400" rtl="0" eaLnBrk="1" latinLnBrk="0" hangingPunct="1">
              <a:lnSpc>
                <a:spcPct val="90000"/>
              </a:lnSpc>
              <a:spcBef>
                <a:spcPct val="0"/>
              </a:spcBef>
              <a:buNone/>
              <a:defRPr sz="4400" b="0" i="1" kern="1200">
                <a:solidFill>
                  <a:schemeClr val="bg1"/>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
                <a:schemeClr val="accent4"/>
              </a:buClr>
              <a:buSzPts val="4400"/>
              <a:buFont typeface="Calibri"/>
              <a:buNone/>
              <a:tabLst/>
              <a:defRPr/>
            </a:pPr>
            <a:r>
              <a:rPr kumimoji="0" lang="en-US" sz="3600" b="0" i="1" u="none" strike="noStrike" kern="1200" cap="none" spc="0" normalizeH="0" baseline="0" noProof="0" dirty="0">
                <a:ln>
                  <a:noFill/>
                </a:ln>
                <a:solidFill>
                  <a:srgbClr val="D3B34E"/>
                </a:solidFill>
                <a:effectLst/>
                <a:uLnTx/>
                <a:uFillTx/>
                <a:latin typeface="Open Sans" panose="020B0606030504020204"/>
                <a:ea typeface="+mj-ea"/>
                <a:cs typeface="+mj-cs"/>
              </a:rPr>
              <a:t>Comprehensive Review</a:t>
            </a:r>
            <a:br>
              <a:rPr kumimoji="0" lang="en-US" sz="3200" b="0" i="1" u="none" strike="noStrike" kern="1200" cap="none" spc="0" normalizeH="0" baseline="0" noProof="0" dirty="0">
                <a:ln>
                  <a:noFill/>
                </a:ln>
                <a:solidFill>
                  <a:schemeClr val="accent4"/>
                </a:solidFill>
                <a:effectLst/>
                <a:uLnTx/>
                <a:uFillTx/>
                <a:latin typeface="Open Sans" panose="020B0606030504020204"/>
                <a:ea typeface="+mj-ea"/>
                <a:cs typeface="+mj-cs"/>
              </a:rPr>
            </a:br>
            <a:r>
              <a:rPr kumimoji="0" lang="en-US" sz="800" b="0" i="1" u="none" strike="noStrike" kern="1200" cap="none" spc="0" normalizeH="0" baseline="0" noProof="0" dirty="0">
                <a:ln>
                  <a:noFill/>
                </a:ln>
                <a:solidFill>
                  <a:schemeClr val="accent4"/>
                </a:solidFill>
                <a:effectLst/>
                <a:uLnTx/>
                <a:uFillTx/>
                <a:latin typeface="Open Sans" panose="020B0606030504020204"/>
                <a:ea typeface="+mj-ea"/>
                <a:cs typeface="+mj-cs"/>
              </a:rPr>
              <a:t>  </a:t>
            </a:r>
            <a:br>
              <a:rPr kumimoji="0" lang="en-US" sz="3200" b="0" i="1" u="none" strike="noStrike" kern="1200" cap="none" spc="0" normalizeH="0" baseline="0" noProof="0" dirty="0">
                <a:ln>
                  <a:noFill/>
                </a:ln>
                <a:solidFill>
                  <a:schemeClr val="accent4"/>
                </a:solidFill>
                <a:effectLst/>
                <a:uLnTx/>
                <a:uFillTx/>
                <a:latin typeface="Open Sans" panose="020B0606030504020204"/>
                <a:ea typeface="+mj-ea"/>
                <a:cs typeface="+mj-cs"/>
              </a:rPr>
            </a:br>
            <a:r>
              <a:rPr kumimoji="0" lang="en-US" sz="2400" b="0" i="1" u="none" strike="noStrike" kern="1200" cap="none" spc="0" normalizeH="0" baseline="0" noProof="0" dirty="0">
                <a:ln>
                  <a:noFill/>
                </a:ln>
                <a:solidFill>
                  <a:schemeClr val="bg1"/>
                </a:solidFill>
                <a:effectLst/>
                <a:uLnTx/>
                <a:uFillTx/>
                <a:latin typeface="Open Sans" panose="020B0606030504020204"/>
                <a:ea typeface="+mj-ea"/>
                <a:cs typeface="+mj-cs"/>
              </a:rPr>
              <a:t>National Science Board Merit Review Criteria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Title"/>
          <p:cNvSpPr txBox="1">
            <a:spLocks noGrp="1"/>
          </p:cNvSpPr>
          <p:nvPr>
            <p:ph type="title"/>
          </p:nvPr>
        </p:nvSpPr>
        <p:spPr>
          <a:xfrm>
            <a:off x="4969257" y="273053"/>
            <a:ext cx="6593264" cy="1159821"/>
          </a:xfrm>
          <a:prstGeom prst="rect">
            <a:avLst/>
          </a:prstGeom>
          <a:noFill/>
          <a:ln w="28575">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accent4"/>
              </a:buClr>
              <a:buSzPts val="4400"/>
              <a:buFont typeface="Calibri"/>
              <a:buNone/>
            </a:pPr>
            <a:r>
              <a:rPr lang="en-US" sz="3600" dirty="0">
                <a:solidFill>
                  <a:srgbClr val="D3B34E"/>
                </a:solidFill>
                <a:latin typeface="Open Sans" panose="020B0606030504020204"/>
              </a:rPr>
              <a:t>Comprehensive Review</a:t>
            </a:r>
            <a:br>
              <a:rPr lang="en-US" sz="3200" dirty="0">
                <a:solidFill>
                  <a:schemeClr val="accent4"/>
                </a:solidFill>
                <a:latin typeface="Open Sans" panose="020B0606030504020204"/>
              </a:rPr>
            </a:br>
            <a:r>
              <a:rPr lang="en-US" sz="800" dirty="0">
                <a:solidFill>
                  <a:schemeClr val="accent4"/>
                </a:solidFill>
                <a:latin typeface="Open Sans" panose="020B0606030504020204"/>
              </a:rPr>
              <a:t>  </a:t>
            </a:r>
            <a:br>
              <a:rPr lang="en-US" sz="3200" dirty="0">
                <a:solidFill>
                  <a:schemeClr val="accent4"/>
                </a:solidFill>
                <a:latin typeface="Open Sans" panose="020B0606030504020204"/>
              </a:rPr>
            </a:br>
            <a:r>
              <a:rPr lang="en-US" sz="2400" dirty="0">
                <a:latin typeface="Open Sans" panose="020B0606030504020204"/>
              </a:rPr>
              <a:t>National Science Board Merit Review Criteria</a:t>
            </a:r>
            <a:endParaRPr sz="2400" dirty="0">
              <a:latin typeface="Open Sans" panose="020B0606030504020204"/>
            </a:endParaRPr>
          </a:p>
        </p:txBody>
      </p:sp>
      <p:sp>
        <p:nvSpPr>
          <p:cNvPr id="384" name="Google Shape;384;p23"/>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FFFFFF"/>
              </a:buClr>
              <a:buSzPts val="1200"/>
              <a:buFont typeface="Calibri"/>
              <a:buNone/>
            </a:pPr>
            <a:fld id="{00000000-1234-1234-1234-123412341234}" type="slidenum">
              <a:rPr lang="en-US" sz="1200" b="0" i="0" u="none" strike="noStrike" cap="none" dirty="0">
                <a:solidFill>
                  <a:srgbClr val="FFFFFF"/>
                </a:solidFill>
                <a:latin typeface="Calibri"/>
                <a:ea typeface="Calibri"/>
                <a:cs typeface="Calibri"/>
                <a:sym typeface="Calibri"/>
              </a:rPr>
              <a:t>23</a:t>
            </a:fld>
            <a:endParaRPr sz="1200" b="0" i="0" u="none" strike="noStrike" cap="none" dirty="0">
              <a:solidFill>
                <a:srgbClr val="FFFFFF"/>
              </a:solidFill>
              <a:latin typeface="Calibri"/>
              <a:ea typeface="Calibri"/>
              <a:cs typeface="Calibri"/>
              <a:sym typeface="Calibri"/>
            </a:endParaRPr>
          </a:p>
        </p:txBody>
      </p:sp>
      <p:sp>
        <p:nvSpPr>
          <p:cNvPr id="382" name="Google Shape;382;p23"/>
          <p:cNvSpPr txBox="1">
            <a:spLocks noGrp="1"/>
          </p:cNvSpPr>
          <p:nvPr>
            <p:ph type="body" sz="quarter" idx="11"/>
          </p:nvPr>
        </p:nvSpPr>
        <p:spPr>
          <a:xfrm>
            <a:off x="592830" y="1876425"/>
            <a:ext cx="11006340" cy="3667125"/>
          </a:xfrm>
          <a:prstGeom prst="rect">
            <a:avLst/>
          </a:prstGeom>
          <a:solidFill>
            <a:srgbClr val="000000">
              <a:alpha val="50196"/>
            </a:srgbClr>
          </a:solidFill>
          <a:ln w="28575">
            <a:solidFill>
              <a:srgbClr val="D3B34E"/>
            </a:solid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800"/>
              <a:buNone/>
            </a:pPr>
            <a:r>
              <a:rPr lang="en-US" b="1" dirty="0">
                <a:solidFill>
                  <a:srgbClr val="D3B34E"/>
                </a:solidFill>
                <a:latin typeface="Open Sans" panose="020B0606030504020204"/>
              </a:rPr>
              <a:t>Review considerations:</a:t>
            </a:r>
            <a:endParaRPr b="1" dirty="0">
              <a:solidFill>
                <a:srgbClr val="D3B34E"/>
              </a:solidFill>
              <a:latin typeface="Open Sans" panose="020B0606030504020204"/>
            </a:endParaRPr>
          </a:p>
          <a:p>
            <a:pPr marL="685800" lvl="1" indent="-228600" algn="l" rtl="0">
              <a:lnSpc>
                <a:spcPct val="90000"/>
              </a:lnSpc>
              <a:spcBef>
                <a:spcPts val="500"/>
              </a:spcBef>
              <a:spcAft>
                <a:spcPts val="0"/>
              </a:spcAft>
              <a:buClr>
                <a:schemeClr val="lt1"/>
              </a:buClr>
              <a:buSzPts val="2400"/>
              <a:buChar char="•"/>
            </a:pPr>
            <a:r>
              <a:rPr lang="en-US" u="sng" dirty="0">
                <a:latin typeface="Open Sans" panose="020B0606030504020204"/>
              </a:rPr>
              <a:t>Demonstrated potential</a:t>
            </a:r>
            <a:r>
              <a:rPr lang="en-US" dirty="0">
                <a:latin typeface="Open Sans" panose="020B0606030504020204"/>
              </a:rPr>
              <a:t> for significant achievement in STEM</a:t>
            </a:r>
            <a:endParaRPr dirty="0">
              <a:latin typeface="Open Sans" panose="020B0606030504020204"/>
            </a:endParaRPr>
          </a:p>
          <a:p>
            <a:pPr lvl="1">
              <a:buClr>
                <a:schemeClr val="lt1"/>
              </a:buClr>
              <a:buSzPts val="2400"/>
            </a:pPr>
            <a:r>
              <a:rPr lang="en-US" u="sng" dirty="0">
                <a:latin typeface="Open Sans" panose="020B0606030504020204"/>
              </a:rPr>
              <a:t>Comprehensive</a:t>
            </a:r>
            <a:r>
              <a:rPr lang="en-US" dirty="0">
                <a:latin typeface="Open Sans" panose="020B0606030504020204"/>
              </a:rPr>
              <a:t> approach to review</a:t>
            </a:r>
          </a:p>
          <a:p>
            <a:pPr marL="685800" lvl="1" indent="-228600" algn="l" rtl="0">
              <a:lnSpc>
                <a:spcPct val="90000"/>
              </a:lnSpc>
              <a:spcBef>
                <a:spcPts val="500"/>
              </a:spcBef>
              <a:spcAft>
                <a:spcPts val="0"/>
              </a:spcAft>
              <a:buClr>
                <a:schemeClr val="lt1"/>
              </a:buClr>
              <a:buSzPts val="2400"/>
              <a:buChar char="•"/>
            </a:pPr>
            <a:r>
              <a:rPr lang="en-US" u="sng" dirty="0">
                <a:latin typeface="Open Sans" panose="020B0606030504020204"/>
              </a:rPr>
              <a:t>Balanced consideration</a:t>
            </a:r>
            <a:r>
              <a:rPr lang="en-US" dirty="0">
                <a:latin typeface="Open Sans" panose="020B0606030504020204"/>
              </a:rPr>
              <a:t> to all components of the application</a:t>
            </a:r>
          </a:p>
          <a:p>
            <a:pPr marL="1600200" lvl="3" indent="-228600" algn="l" rtl="0">
              <a:lnSpc>
                <a:spcPct val="90000"/>
              </a:lnSpc>
              <a:spcBef>
                <a:spcPts val="500"/>
              </a:spcBef>
              <a:spcAft>
                <a:spcPts val="0"/>
              </a:spcAft>
              <a:buClr>
                <a:schemeClr val="lt1"/>
              </a:buClr>
              <a:buSzPts val="2200"/>
              <a:buChar char="•"/>
            </a:pPr>
            <a:r>
              <a:rPr lang="en-US" sz="2200" dirty="0">
                <a:latin typeface="Open Sans" panose="020B0606030504020204"/>
              </a:rPr>
              <a:t>educational and research record, leadership, outreach, service activities, plans for the future, individual competencies, experiences, and other attributes</a:t>
            </a:r>
            <a:endParaRPr dirty="0">
              <a:latin typeface="Open Sans" panose="020B060603050402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4" name="Google Shape;394;p24"/>
          <p:cNvSpPr/>
          <p:nvPr/>
        </p:nvSpPr>
        <p:spPr>
          <a:xfrm>
            <a:off x="10784148" y="6190096"/>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dirty="0">
                <a:solidFill>
                  <a:schemeClr val="lt1"/>
                </a:solidFill>
                <a:latin typeface="Calibri"/>
                <a:ea typeface="Calibri"/>
                <a:cs typeface="Calibri"/>
                <a:sym typeface="Calibri"/>
              </a:rPr>
              <a:t>24</a:t>
            </a:fld>
            <a:endParaRPr sz="1200" b="0" i="0" u="none" strike="noStrike" cap="none" dirty="0">
              <a:solidFill>
                <a:schemeClr val="lt1"/>
              </a:solidFill>
              <a:latin typeface="Calibri"/>
              <a:ea typeface="Calibri"/>
              <a:cs typeface="Calibri"/>
              <a:sym typeface="Calibri"/>
            </a:endParaRPr>
          </a:p>
        </p:txBody>
      </p:sp>
      <p:sp>
        <p:nvSpPr>
          <p:cNvPr id="393" name="Google Shape;393;p24"/>
          <p:cNvSpPr txBox="1">
            <a:spLocks noGrp="1"/>
          </p:cNvSpPr>
          <p:nvPr>
            <p:ph type="body" sz="quarter" idx="11"/>
          </p:nvPr>
        </p:nvSpPr>
        <p:spPr>
          <a:xfrm>
            <a:off x="812511" y="1548328"/>
            <a:ext cx="10566978" cy="4229739"/>
          </a:xfrm>
          <a:prstGeom prst="rect">
            <a:avLst/>
          </a:prstGeom>
          <a:solidFill>
            <a:srgbClr val="000000">
              <a:alpha val="50196"/>
            </a:srgbClr>
          </a:solidFill>
          <a:ln w="28575">
            <a:solidFill>
              <a:srgbClr val="D3B34E"/>
            </a:solid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Clr>
                <a:schemeClr val="accent4"/>
              </a:buClr>
              <a:buSzPct val="100000"/>
              <a:buNone/>
            </a:pPr>
            <a:endParaRPr sz="1800" b="1" dirty="0">
              <a:solidFill>
                <a:srgbClr val="D3B34E"/>
              </a:solidFill>
              <a:latin typeface="Open Sans" panose="020B0606030504020204"/>
            </a:endParaRPr>
          </a:p>
          <a:p>
            <a:pPr marL="0" lvl="0" indent="0" algn="l" rtl="0">
              <a:lnSpc>
                <a:spcPct val="100000"/>
              </a:lnSpc>
              <a:spcBef>
                <a:spcPts val="0"/>
              </a:spcBef>
              <a:spcAft>
                <a:spcPts val="0"/>
              </a:spcAft>
              <a:buClr>
                <a:schemeClr val="dk1"/>
              </a:buClr>
              <a:buSzPct val="100000"/>
              <a:buNone/>
            </a:pPr>
            <a:endParaRPr sz="200" dirty="0">
              <a:solidFill>
                <a:schemeClr val="lt1"/>
              </a:solidFill>
              <a:latin typeface="Open Sans" panose="020B0606030504020204"/>
            </a:endParaRPr>
          </a:p>
          <a:p>
            <a:pPr marL="0" lvl="0" indent="0" algn="l" rtl="0">
              <a:lnSpc>
                <a:spcPct val="100000"/>
              </a:lnSpc>
              <a:spcBef>
                <a:spcPts val="0"/>
              </a:spcBef>
              <a:spcAft>
                <a:spcPts val="0"/>
              </a:spcAft>
              <a:buClr>
                <a:schemeClr val="lt1"/>
              </a:buClr>
              <a:buSzPct val="100000"/>
              <a:buNone/>
            </a:pPr>
            <a:r>
              <a:rPr lang="en-US" b="1" dirty="0">
                <a:solidFill>
                  <a:srgbClr val="D3B34E"/>
                </a:solidFill>
                <a:latin typeface="Open Sans" panose="020B0606030504020204"/>
              </a:rPr>
              <a:t>Evidence of potential and ability:</a:t>
            </a:r>
            <a:endParaRPr lang="en-US" dirty="0">
              <a:solidFill>
                <a:srgbClr val="D3B34E"/>
              </a:solidFill>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Demonstrated intellectual ability (grades, curricula, awards, publications, presentations, etc.)</a:t>
            </a:r>
            <a:endParaRPr lang="en-US" dirty="0">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Plan and conduct research</a:t>
            </a:r>
            <a:endParaRPr lang="en-US" dirty="0">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Work as a member of a team as well as independently</a:t>
            </a:r>
            <a:endParaRPr lang="en-US" dirty="0">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Interpret and communicate research</a:t>
            </a:r>
            <a:endParaRPr lang="en-US" dirty="0">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Take initiative, solve problems, persist</a:t>
            </a:r>
            <a:endParaRPr lang="en-US" dirty="0">
              <a:latin typeface="Open Sans" panose="020B0606030504020204"/>
            </a:endParaRPr>
          </a:p>
          <a:p>
            <a:pPr marL="228600" lvl="0" indent="-228600" algn="l" rtl="0">
              <a:lnSpc>
                <a:spcPct val="100000"/>
              </a:lnSpc>
              <a:spcBef>
                <a:spcPts val="0"/>
              </a:spcBef>
              <a:spcAft>
                <a:spcPts val="0"/>
              </a:spcAft>
              <a:buClr>
                <a:schemeClr val="lt1"/>
              </a:buClr>
              <a:buSzPct val="100000"/>
              <a:buChar char="•"/>
            </a:pPr>
            <a:r>
              <a:rPr lang="en-US" dirty="0">
                <a:solidFill>
                  <a:schemeClr val="lt1"/>
                </a:solidFill>
                <a:latin typeface="Open Sans" panose="020B0606030504020204"/>
              </a:rPr>
              <a:t>Display the potential of your approach to your major field of study and your Research Plan to advance knowledge</a:t>
            </a:r>
            <a:endParaRPr lang="en-US" dirty="0">
              <a:latin typeface="Open Sans" panose="020B0606030504020204"/>
            </a:endParaRPr>
          </a:p>
          <a:p>
            <a:pPr marL="0" lvl="0" indent="0" algn="l" rtl="0">
              <a:lnSpc>
                <a:spcPct val="100000"/>
              </a:lnSpc>
              <a:spcBef>
                <a:spcPts val="0"/>
              </a:spcBef>
              <a:spcAft>
                <a:spcPts val="0"/>
              </a:spcAft>
              <a:buClr>
                <a:schemeClr val="dk1"/>
              </a:buClr>
              <a:buSzPct val="100000"/>
              <a:buNone/>
            </a:pPr>
            <a:endParaRPr lang="en-US" sz="200" dirty="0">
              <a:solidFill>
                <a:schemeClr val="lt1"/>
              </a:solidFill>
              <a:latin typeface="Open Sans" panose="020B0606030504020204"/>
            </a:endParaRPr>
          </a:p>
          <a:p>
            <a:pPr marL="0" lvl="0" indent="0" algn="ctr" rtl="0">
              <a:lnSpc>
                <a:spcPct val="100000"/>
              </a:lnSpc>
              <a:spcBef>
                <a:spcPts val="0"/>
              </a:spcBef>
              <a:spcAft>
                <a:spcPts val="0"/>
              </a:spcAft>
              <a:buClr>
                <a:schemeClr val="lt1"/>
              </a:buClr>
              <a:buSzPct val="100000"/>
              <a:buNone/>
            </a:pPr>
            <a:endParaRPr lang="en-US" sz="2000" dirty="0">
              <a:solidFill>
                <a:schemeClr val="lt1"/>
              </a:solidFill>
              <a:latin typeface="Open Sans" panose="020B0606030504020204"/>
            </a:endParaRPr>
          </a:p>
          <a:p>
            <a:pPr marL="0" lvl="0" indent="0" algn="ctr" rtl="0">
              <a:lnSpc>
                <a:spcPct val="100000"/>
              </a:lnSpc>
              <a:spcBef>
                <a:spcPts val="0"/>
              </a:spcBef>
              <a:spcAft>
                <a:spcPts val="0"/>
              </a:spcAft>
              <a:buClr>
                <a:schemeClr val="lt1"/>
              </a:buClr>
              <a:buSzPct val="100000"/>
              <a:buNone/>
            </a:pPr>
            <a:r>
              <a:rPr lang="en-US" sz="2000" dirty="0">
                <a:solidFill>
                  <a:srgbClr val="D3B34E"/>
                </a:solidFill>
                <a:latin typeface="Open Sans" panose="020B0606030504020204"/>
              </a:rPr>
              <a:t>Evidence of Intellectual Merit can be found in all parts of the application: Personal Statement, Research Plan, letters, experiences, awards, achievements, and transcripts</a:t>
            </a:r>
            <a:endParaRPr sz="2000" dirty="0">
              <a:solidFill>
                <a:srgbClr val="D3B34E"/>
              </a:solidFill>
              <a:latin typeface="Open Sans" panose="020B0606030504020204"/>
            </a:endParaRPr>
          </a:p>
        </p:txBody>
      </p:sp>
      <p:sp>
        <p:nvSpPr>
          <p:cNvPr id="392" name="Title"/>
          <p:cNvSpPr txBox="1">
            <a:spLocks noGrp="1"/>
          </p:cNvSpPr>
          <p:nvPr>
            <p:ph type="title"/>
          </p:nvPr>
        </p:nvSpPr>
        <p:spPr>
          <a:xfrm>
            <a:off x="4773814" y="302779"/>
            <a:ext cx="6593264" cy="1159821"/>
          </a:xfrm>
          <a:prstGeom prst="rect">
            <a:avLst/>
          </a:prstGeom>
          <a:noFill/>
          <a:ln>
            <a:noFill/>
          </a:ln>
        </p:spPr>
        <p:txBody>
          <a:bodyPr spcFirstLastPara="1" wrap="square" lIns="91425" tIns="45700" rIns="91425" bIns="45700" anchor="ctr" anchorCtr="0">
            <a:normAutofit/>
          </a:bodyPr>
          <a:lstStyle/>
          <a:p>
            <a:pPr lvl="0" indent="117475">
              <a:spcBef>
                <a:spcPts val="0"/>
              </a:spcBef>
              <a:buClr>
                <a:schemeClr val="lt1"/>
              </a:buClr>
              <a:buSzPts val="4400"/>
            </a:pPr>
            <a:r>
              <a:rPr lang="en-US" sz="3600" b="0" dirty="0">
                <a:solidFill>
                  <a:srgbClr val="D3B34E"/>
                </a:solidFill>
                <a:latin typeface="Open Sans" panose="020B0606030504020204"/>
                <a:ea typeface="Arial"/>
                <a:cs typeface="Arial"/>
                <a:sym typeface="Arial"/>
              </a:rPr>
              <a:t>Intellectual Merit</a:t>
            </a:r>
            <a:br>
              <a:rPr lang="en-US" sz="3200" dirty="0">
                <a:latin typeface="Open Sans" panose="020B0606030504020204"/>
                <a:ea typeface="Arial"/>
                <a:cs typeface="Arial"/>
                <a:sym typeface="Arial"/>
              </a:rPr>
            </a:br>
            <a:r>
              <a:rPr lang="en-US" sz="2400" dirty="0">
                <a:latin typeface="Open Sans" panose="020B0606030504020204"/>
              </a:rPr>
              <a:t>Potential to advance knowledge</a:t>
            </a:r>
            <a:endParaRPr sz="2400" dirty="0">
              <a:latin typeface="Open Sans" panose="020B060603050402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3" name="Google Shape;403;p25"/>
          <p:cNvSpPr/>
          <p:nvPr/>
        </p:nvSpPr>
        <p:spPr>
          <a:xfrm>
            <a:off x="10784148" y="6190096"/>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dirty="0">
                <a:solidFill>
                  <a:schemeClr val="lt1"/>
                </a:solidFill>
                <a:latin typeface="Calibri"/>
                <a:ea typeface="Calibri"/>
                <a:cs typeface="Calibri"/>
                <a:sym typeface="Calibri"/>
              </a:rPr>
              <a:t>25</a:t>
            </a:fld>
            <a:endParaRPr sz="1200" b="0" i="0" u="none" strike="noStrike" cap="none" dirty="0">
              <a:solidFill>
                <a:schemeClr val="lt1"/>
              </a:solidFill>
              <a:latin typeface="Calibri"/>
              <a:ea typeface="Calibri"/>
              <a:cs typeface="Calibri"/>
              <a:sym typeface="Calibri"/>
            </a:endParaRPr>
          </a:p>
        </p:txBody>
      </p:sp>
      <p:sp>
        <p:nvSpPr>
          <p:cNvPr id="402" name="Google Shape;402;p25"/>
          <p:cNvSpPr txBox="1">
            <a:spLocks noGrp="1"/>
          </p:cNvSpPr>
          <p:nvPr>
            <p:ph type="body" sz="quarter" idx="11"/>
          </p:nvPr>
        </p:nvSpPr>
        <p:spPr>
          <a:xfrm>
            <a:off x="781051" y="1662109"/>
            <a:ext cx="10629899" cy="4095753"/>
          </a:xfrm>
          <a:prstGeom prst="rect">
            <a:avLst/>
          </a:prstGeom>
          <a:solidFill>
            <a:srgbClr val="000000">
              <a:alpha val="50196"/>
            </a:srgbClr>
          </a:solidFill>
          <a:ln w="28575">
            <a:solidFill>
              <a:srgbClr val="D3B34E"/>
            </a:solid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00"/>
              <a:buNone/>
            </a:pPr>
            <a:endParaRPr sz="100" dirty="0">
              <a:solidFill>
                <a:srgbClr val="D3B34E"/>
              </a:solidFill>
              <a:latin typeface="Open Sans" panose="020B0606030504020204"/>
            </a:endParaRPr>
          </a:p>
          <a:p>
            <a:pPr marL="0" lvl="0" indent="0" rtl="0">
              <a:lnSpc>
                <a:spcPct val="90000"/>
              </a:lnSpc>
              <a:spcBef>
                <a:spcPts val="1000"/>
              </a:spcBef>
              <a:spcAft>
                <a:spcPts val="0"/>
              </a:spcAft>
              <a:buClr>
                <a:schemeClr val="lt1"/>
              </a:buClr>
              <a:buSzPts val="2600"/>
              <a:buNone/>
            </a:pPr>
            <a:r>
              <a:rPr lang="en-US" sz="2200" b="1" dirty="0">
                <a:solidFill>
                  <a:srgbClr val="D3B34E"/>
                </a:solidFill>
                <a:latin typeface="Open Sans" panose="020B0606030504020204"/>
              </a:rPr>
              <a:t>Societal benefits may include, but are not limited to:</a:t>
            </a:r>
            <a:endParaRPr sz="2200" b="1" dirty="0">
              <a:solidFill>
                <a:srgbClr val="D3B34E"/>
              </a:solidFill>
              <a:latin typeface="Open Sans" panose="020B0606030504020204"/>
            </a:endParaRPr>
          </a:p>
          <a:p>
            <a:pPr marL="228600" lvl="0" indent="-228600" rtl="0">
              <a:lnSpc>
                <a:spcPct val="110000"/>
              </a:lnSpc>
              <a:spcBef>
                <a:spcPts val="0"/>
              </a:spcBef>
              <a:spcAft>
                <a:spcPts val="0"/>
              </a:spcAft>
              <a:buClr>
                <a:schemeClr val="lt1"/>
              </a:buClr>
              <a:buSzPts val="2200"/>
              <a:buChar char="•"/>
            </a:pPr>
            <a:r>
              <a:rPr lang="en-US" sz="2200" dirty="0">
                <a:solidFill>
                  <a:schemeClr val="lt1"/>
                </a:solidFill>
                <a:latin typeface="Open Sans" panose="020B0606030504020204"/>
              </a:rPr>
              <a:t>Increasing participation of the full spectrum of diverse talents in STEM</a:t>
            </a:r>
            <a:endParaRPr sz="2200" dirty="0">
              <a:latin typeface="Open Sans" panose="020B0606030504020204"/>
            </a:endParaRPr>
          </a:p>
          <a:p>
            <a:pPr marL="228600" lvl="0" indent="-228600" rtl="0">
              <a:lnSpc>
                <a:spcPct val="110000"/>
              </a:lnSpc>
              <a:spcBef>
                <a:spcPts val="0"/>
              </a:spcBef>
              <a:spcAft>
                <a:spcPts val="0"/>
              </a:spcAft>
              <a:buClr>
                <a:schemeClr val="lt1"/>
              </a:buClr>
              <a:buSzPts val="2200"/>
              <a:buChar char="•"/>
            </a:pPr>
            <a:r>
              <a:rPr lang="en-US" sz="2200" dirty="0">
                <a:solidFill>
                  <a:schemeClr val="lt1"/>
                </a:solidFill>
                <a:latin typeface="Open Sans" panose="020B0606030504020204"/>
              </a:rPr>
              <a:t>Engaging in mentoring; improving STEM education in schools</a:t>
            </a:r>
            <a:endParaRPr sz="2200" dirty="0">
              <a:latin typeface="Open Sans" panose="020B0606030504020204"/>
            </a:endParaRPr>
          </a:p>
          <a:p>
            <a:pPr marL="228600" lvl="0" indent="-228600" rtl="0">
              <a:lnSpc>
                <a:spcPct val="110000"/>
              </a:lnSpc>
              <a:spcBef>
                <a:spcPts val="0"/>
              </a:spcBef>
              <a:spcAft>
                <a:spcPts val="0"/>
              </a:spcAft>
              <a:buClr>
                <a:schemeClr val="lt1"/>
              </a:buClr>
              <a:buSzPts val="2200"/>
              <a:buChar char="•"/>
            </a:pPr>
            <a:r>
              <a:rPr lang="en-US" sz="2200" dirty="0">
                <a:solidFill>
                  <a:schemeClr val="lt1"/>
                </a:solidFill>
                <a:latin typeface="Open Sans" panose="020B0606030504020204"/>
              </a:rPr>
              <a:t>Increasing public scientific literacy; increased public engagement with STEM</a:t>
            </a:r>
            <a:endParaRPr sz="2200" dirty="0">
              <a:latin typeface="Open Sans" panose="020B0606030504020204"/>
            </a:endParaRPr>
          </a:p>
          <a:p>
            <a:pPr marL="228600" lvl="0" indent="-228600" rtl="0">
              <a:lnSpc>
                <a:spcPct val="110000"/>
              </a:lnSpc>
              <a:spcBef>
                <a:spcPts val="0"/>
              </a:spcBef>
              <a:spcAft>
                <a:spcPts val="0"/>
              </a:spcAft>
              <a:buClr>
                <a:schemeClr val="lt1"/>
              </a:buClr>
              <a:buSzPts val="2200"/>
              <a:buChar char="•"/>
            </a:pPr>
            <a:r>
              <a:rPr lang="en-US" sz="2200" dirty="0">
                <a:solidFill>
                  <a:schemeClr val="lt1"/>
                </a:solidFill>
                <a:latin typeface="Open Sans" panose="020B0606030504020204"/>
              </a:rPr>
              <a:t>Conducting community outreach: science clubs, radio, TV, newspapers, blogs</a:t>
            </a:r>
            <a:endParaRPr sz="2200" dirty="0">
              <a:latin typeface="Open Sans" panose="020B0606030504020204"/>
            </a:endParaRPr>
          </a:p>
          <a:p>
            <a:pPr marL="228600" lvl="0" indent="-228600" rtl="0">
              <a:lnSpc>
                <a:spcPct val="110000"/>
              </a:lnSpc>
              <a:spcBef>
                <a:spcPts val="0"/>
              </a:spcBef>
              <a:spcAft>
                <a:spcPts val="0"/>
              </a:spcAft>
              <a:buClr>
                <a:schemeClr val="lt1"/>
              </a:buClr>
              <a:buSzPts val="2200"/>
              <a:buChar char="•"/>
            </a:pPr>
            <a:r>
              <a:rPr lang="en-US" sz="2200" dirty="0">
                <a:solidFill>
                  <a:schemeClr val="lt1"/>
                </a:solidFill>
                <a:latin typeface="Open Sans" panose="020B0606030504020204"/>
              </a:rPr>
              <a:t>Increasing collaboration between academia, industry, others</a:t>
            </a:r>
            <a:endParaRPr sz="2200" dirty="0">
              <a:latin typeface="Open Sans" panose="020B0606030504020204"/>
            </a:endParaRPr>
          </a:p>
          <a:p>
            <a:pPr marL="0" lvl="0" indent="0" algn="l" rtl="0">
              <a:lnSpc>
                <a:spcPct val="90000"/>
              </a:lnSpc>
              <a:spcBef>
                <a:spcPts val="1000"/>
              </a:spcBef>
              <a:spcAft>
                <a:spcPts val="0"/>
              </a:spcAft>
              <a:buClr>
                <a:schemeClr val="dk1"/>
              </a:buClr>
              <a:buSzPts val="100"/>
              <a:buNone/>
            </a:pPr>
            <a:endParaRPr sz="100" dirty="0">
              <a:solidFill>
                <a:schemeClr val="lt1"/>
              </a:solidFill>
              <a:latin typeface="Open Sans" panose="020B0606030504020204"/>
            </a:endParaRPr>
          </a:p>
          <a:p>
            <a:pPr marL="0" lvl="0" indent="0" algn="ctr" rtl="0">
              <a:lnSpc>
                <a:spcPct val="90000"/>
              </a:lnSpc>
              <a:spcBef>
                <a:spcPts val="1000"/>
              </a:spcBef>
              <a:spcAft>
                <a:spcPts val="0"/>
              </a:spcAft>
              <a:buClr>
                <a:schemeClr val="lt1"/>
              </a:buClr>
              <a:buSzPts val="2400"/>
              <a:buNone/>
            </a:pPr>
            <a:endParaRPr lang="en-US" sz="2000" dirty="0">
              <a:solidFill>
                <a:schemeClr val="lt1"/>
              </a:solidFill>
              <a:latin typeface="Open Sans" panose="020B0606030504020204"/>
            </a:endParaRPr>
          </a:p>
          <a:p>
            <a:pPr marL="0" lvl="0" indent="0" algn="ctr" rtl="0">
              <a:lnSpc>
                <a:spcPct val="90000"/>
              </a:lnSpc>
              <a:spcBef>
                <a:spcPts val="1000"/>
              </a:spcBef>
              <a:spcAft>
                <a:spcPts val="0"/>
              </a:spcAft>
              <a:buClr>
                <a:schemeClr val="lt1"/>
              </a:buClr>
              <a:buSzPts val="2400"/>
              <a:buNone/>
            </a:pPr>
            <a:r>
              <a:rPr lang="en-US" sz="2000" dirty="0">
                <a:solidFill>
                  <a:srgbClr val="D3B34E"/>
                </a:solidFill>
                <a:latin typeface="Open Sans" panose="020B0606030504020204"/>
              </a:rPr>
              <a:t>Evidence of Broader Impacts can be in all parts of the application: Personal Statement, Research Plan, letters, experiences, awards, achievements</a:t>
            </a:r>
            <a:endParaRPr sz="2000" dirty="0">
              <a:solidFill>
                <a:srgbClr val="D3B34E"/>
              </a:solidFill>
              <a:latin typeface="Open Sans" panose="020B0606030504020204"/>
            </a:endParaRPr>
          </a:p>
        </p:txBody>
      </p:sp>
      <p:sp>
        <p:nvSpPr>
          <p:cNvPr id="401" name="Title"/>
          <p:cNvSpPr txBox="1">
            <a:spLocks noGrp="1"/>
          </p:cNvSpPr>
          <p:nvPr>
            <p:ph type="title"/>
          </p:nvPr>
        </p:nvSpPr>
        <p:spPr>
          <a:xfrm>
            <a:off x="4773814" y="245159"/>
            <a:ext cx="6593264" cy="1159821"/>
          </a:xfrm>
          <a:prstGeom prst="rect">
            <a:avLst/>
          </a:prstGeom>
          <a:noFill/>
          <a:ln>
            <a:noFill/>
          </a:ln>
        </p:spPr>
        <p:txBody>
          <a:bodyPr spcFirstLastPara="1" wrap="square" lIns="91425" tIns="45700" rIns="91425" bIns="45700" anchor="ctr" anchorCtr="0">
            <a:normAutofit fontScale="90000"/>
          </a:bodyPr>
          <a:lstStyle/>
          <a:p>
            <a:pPr lvl="0" indent="117475">
              <a:spcBef>
                <a:spcPts val="0"/>
              </a:spcBef>
              <a:buClr>
                <a:schemeClr val="lt1"/>
              </a:buClr>
              <a:buSzPts val="4400"/>
            </a:pPr>
            <a:r>
              <a:rPr lang="en-US" sz="3600" b="0" dirty="0">
                <a:solidFill>
                  <a:srgbClr val="D3B34E"/>
                </a:solidFill>
                <a:latin typeface="Open Sans" panose="020B0606030504020204"/>
                <a:ea typeface="Arial"/>
                <a:cs typeface="Arial"/>
                <a:sym typeface="Arial"/>
              </a:rPr>
              <a:t>Broader Impacts</a:t>
            </a:r>
            <a:br>
              <a:rPr lang="en-US" sz="3600" b="0" dirty="0">
                <a:solidFill>
                  <a:srgbClr val="D3B34E"/>
                </a:solidFill>
                <a:latin typeface="Open Sans" panose="020B0606030504020204"/>
                <a:ea typeface="Arial"/>
                <a:cs typeface="Arial"/>
                <a:sym typeface="Arial"/>
              </a:rPr>
            </a:br>
            <a:r>
              <a:rPr lang="en-US" sz="2700" dirty="0">
                <a:latin typeface="Open Sans" panose="020B0606030504020204"/>
              </a:rPr>
              <a:t>Potential impact of the individual or </a:t>
            </a:r>
            <a:br>
              <a:rPr lang="en-US" sz="2700" dirty="0">
                <a:latin typeface="Open Sans" panose="020B0606030504020204"/>
              </a:rPr>
            </a:br>
            <a:r>
              <a:rPr lang="en-US" sz="2700" dirty="0">
                <a:latin typeface="Open Sans" panose="020B0606030504020204"/>
              </a:rPr>
              <a:t>research on society</a:t>
            </a:r>
            <a:r>
              <a:rPr lang="en-US" sz="2700" dirty="0">
                <a:latin typeface="Open Sans" panose="020B0606030504020204"/>
                <a:ea typeface="Arial"/>
                <a:cs typeface="Arial"/>
                <a:sym typeface="Arial"/>
              </a:rPr>
              <a:t> </a:t>
            </a:r>
            <a:endParaRPr sz="2700" dirty="0">
              <a:latin typeface="Open Sans" panose="020B060603050402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 descr="An image of NSF headquarters"/>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122" name="Google Shape;122;p2" descr="Image of NSF headquarters "/>
          <p:cNvPicPr preferRelativeResize="0"/>
          <p:nvPr/>
        </p:nvPicPr>
        <p:blipFill rotWithShape="1">
          <a:blip r:embed="rId3">
            <a:alphaModFix/>
          </a:blip>
          <a:srcRect t="9091" r="13808"/>
          <a:stretch/>
        </p:blipFill>
        <p:spPr>
          <a:xfrm>
            <a:off x="3522468" y="10"/>
            <a:ext cx="8669532" cy="6857990"/>
          </a:xfrm>
          <a:prstGeom prst="rect">
            <a:avLst/>
          </a:prstGeom>
          <a:noFill/>
          <a:ln>
            <a:noFill/>
          </a:ln>
        </p:spPr>
      </p:pic>
      <p:sp>
        <p:nvSpPr>
          <p:cNvPr id="123" name="Google Shape;123;p2">
            <a:extLst>
              <a:ext uri="{C183D7F6-B498-43B3-948B-1728B52AA6E4}">
                <adec:decorative xmlns:adec="http://schemas.microsoft.com/office/drawing/2017/decorative" val="1"/>
              </a:ext>
            </a:extLst>
          </p:cNvPr>
          <p:cNvSpPr/>
          <p:nvPr/>
        </p:nvSpPr>
        <p:spPr>
          <a:xfrm>
            <a:off x="2" y="0"/>
            <a:ext cx="9756601" cy="6858000"/>
          </a:xfrm>
          <a:prstGeom prst="rect">
            <a:avLst/>
          </a:prstGeom>
          <a:gradFill>
            <a:gsLst>
              <a:gs pos="0">
                <a:srgbClr val="000000">
                  <a:alpha val="0"/>
                </a:srgbClr>
              </a:gs>
              <a:gs pos="19000">
                <a:srgbClr val="000000">
                  <a:alpha val="37254"/>
                </a:srgbClr>
              </a:gs>
              <a:gs pos="35000">
                <a:srgbClr val="000000">
                  <a:alpha val="77254"/>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131" name="Google Shape;131;p2"/>
          <p:cNvSpPr txBox="1">
            <a:spLocks noGrp="1"/>
          </p:cNvSpPr>
          <p:nvPr>
            <p:ph type="sldNum" sz="quarter" idx="12"/>
          </p:nvPr>
        </p:nvSpPr>
        <p:spPr>
          <a:xfrm>
            <a:off x="9077706"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dirty="0">
                <a:solidFill>
                  <a:srgbClr val="FFFFFF"/>
                </a:solidFill>
                <a:latin typeface="Calibri"/>
                <a:ea typeface="Calibri"/>
                <a:cs typeface="Calibri"/>
                <a:sym typeface="Calibri"/>
              </a:rPr>
              <a:t>26</a:t>
            </a:fld>
            <a:endParaRPr sz="1200" b="0" i="0" u="none" strike="noStrike" cap="none" dirty="0">
              <a:solidFill>
                <a:srgbClr val="FFFFFF"/>
              </a:solidFill>
              <a:latin typeface="Calibri"/>
              <a:ea typeface="Calibri"/>
              <a:cs typeface="Calibri"/>
              <a:sym typeface="Calibri"/>
            </a:endParaRPr>
          </a:p>
        </p:txBody>
      </p:sp>
      <p:cxnSp>
        <p:nvCxnSpPr>
          <p:cNvPr id="128" name="Google Shape;128;p2">
            <a:extLst>
              <a:ext uri="{C183D7F6-B498-43B3-948B-1728B52AA6E4}">
                <adec:decorative xmlns:adec="http://schemas.microsoft.com/office/drawing/2017/decorative" val="1"/>
              </a:ext>
            </a:extLst>
          </p:cNvPr>
          <p:cNvCxnSpPr/>
          <p:nvPr/>
        </p:nvCxnSpPr>
        <p:spPr>
          <a:xfrm>
            <a:off x="446003" y="2600648"/>
            <a:ext cx="5303520" cy="0"/>
          </a:xfrm>
          <a:prstGeom prst="straightConnector1">
            <a:avLst/>
          </a:prstGeom>
          <a:noFill/>
          <a:ln w="38100" cap="flat" cmpd="sng">
            <a:solidFill>
              <a:srgbClr val="2F5496"/>
            </a:solidFill>
            <a:prstDash val="solid"/>
            <a:miter lim="800000"/>
            <a:headEnd type="none" w="sm" len="sm"/>
            <a:tailEnd type="none" w="sm" len="sm"/>
          </a:ln>
        </p:spPr>
      </p:cxnSp>
      <p:pic>
        <p:nvPicPr>
          <p:cNvPr id="130" name="Google Shape;130;p2" descr="NSF logo"/>
          <p:cNvPicPr preferRelativeResize="0"/>
          <p:nvPr/>
        </p:nvPicPr>
        <p:blipFill rotWithShape="1">
          <a:blip r:embed="rId4">
            <a:alphaModFix/>
          </a:blip>
          <a:srcRect/>
          <a:stretch/>
        </p:blipFill>
        <p:spPr>
          <a:xfrm>
            <a:off x="165370" y="136525"/>
            <a:ext cx="1415780" cy="1377950"/>
          </a:xfrm>
          <a:prstGeom prst="rect">
            <a:avLst/>
          </a:prstGeom>
          <a:noFill/>
          <a:ln>
            <a:noFill/>
          </a:ln>
        </p:spPr>
      </p:pic>
      <p:sp>
        <p:nvSpPr>
          <p:cNvPr id="5" name="Google Shape;416;p26">
            <a:extLst>
              <a:ext uri="{FF2B5EF4-FFF2-40B4-BE49-F238E27FC236}">
                <a16:creationId xmlns:a16="http://schemas.microsoft.com/office/drawing/2014/main" id="{AF62A664-2E71-3E4A-6411-1CD93256BCEC}"/>
              </a:ext>
            </a:extLst>
          </p:cNvPr>
          <p:cNvSpPr/>
          <p:nvPr/>
        </p:nvSpPr>
        <p:spPr>
          <a:xfrm>
            <a:off x="7962278" y="121661"/>
            <a:ext cx="3873376" cy="862646"/>
          </a:xfrm>
          <a:prstGeom prst="roundRect">
            <a:avLst>
              <a:gd name="adj" fmla="val 16667"/>
            </a:avLst>
          </a:prstGeom>
          <a:solidFill>
            <a:schemeClr val="dk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3200" b="0" i="0" u="none" strike="noStrike" cap="none" dirty="0">
                <a:solidFill>
                  <a:srgbClr val="FFFFFF"/>
                </a:solidFill>
                <a:latin typeface="Open Sans"/>
                <a:ea typeface="Calibri"/>
                <a:cs typeface="Calibri"/>
                <a:sym typeface="Calibri"/>
              </a:rPr>
              <a:t>nsfgrfp.org</a:t>
            </a:r>
            <a:endParaRPr sz="3200" b="0" i="0" u="none" strike="noStrike" cap="none" dirty="0">
              <a:solidFill>
                <a:srgbClr val="000000"/>
              </a:solidFill>
              <a:latin typeface="Open Sans"/>
              <a:ea typeface="Arial"/>
              <a:cs typeface="Arial"/>
              <a:sym typeface="Arial"/>
            </a:endParaRPr>
          </a:p>
        </p:txBody>
      </p:sp>
      <p:sp>
        <p:nvSpPr>
          <p:cNvPr id="2" name="Text Placeholder 8">
            <a:extLst>
              <a:ext uri="{FF2B5EF4-FFF2-40B4-BE49-F238E27FC236}">
                <a16:creationId xmlns:a16="http://schemas.microsoft.com/office/drawing/2014/main" id="{D373C157-7883-91F7-CC4E-5713518F15C5}"/>
              </a:ext>
            </a:extLst>
          </p:cNvPr>
          <p:cNvSpPr txBox="1">
            <a:spLocks/>
          </p:cNvSpPr>
          <p:nvPr/>
        </p:nvSpPr>
        <p:spPr>
          <a:xfrm>
            <a:off x="12041" y="2680809"/>
            <a:ext cx="6444614" cy="3467421"/>
          </a:xfrm>
          <a:prstGeom prst="rect">
            <a:avLst/>
          </a:prstGeom>
          <a:solidFill>
            <a:schemeClr val="dk1">
              <a:alpha val="50000"/>
            </a:schemeClr>
          </a:solidFill>
          <a:ln>
            <a:noFill/>
          </a:ln>
          <a:effectLst/>
        </p:spPr>
        <p:txBody>
          <a:bodyPr vert="horz" lIns="274320" tIns="182880" rIns="274320" bIns="18288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lgn="ctr"/>
            <a:r>
              <a:rPr lang="en-US" b="1" u="sng" dirty="0">
                <a:solidFill>
                  <a:srgbClr val="D3B34E"/>
                </a:solidFill>
                <a:latin typeface="Open Sans"/>
              </a:rPr>
              <a:t>Program Contacts</a:t>
            </a:r>
          </a:p>
          <a:p>
            <a:pPr algn="ctr"/>
            <a:r>
              <a:rPr lang="en-US" sz="2000" b="1" dirty="0">
                <a:solidFill>
                  <a:schemeClr val="bg1"/>
                </a:solidFill>
                <a:latin typeface="Open Sans"/>
              </a:rPr>
              <a:t>info@nsfgrfp.org</a:t>
            </a:r>
          </a:p>
          <a:p>
            <a:pPr algn="ctr"/>
            <a:r>
              <a:rPr lang="en-US" sz="1800" dirty="0">
                <a:solidFill>
                  <a:srgbClr val="D3B34E"/>
                </a:solidFill>
                <a:latin typeface="Open Sans"/>
              </a:rPr>
              <a:t>Applicants:</a:t>
            </a:r>
            <a:r>
              <a:rPr lang="en-US" sz="1800" dirty="0">
                <a:solidFill>
                  <a:srgbClr val="FFC000"/>
                </a:solidFill>
                <a:latin typeface="Open Sans"/>
              </a:rPr>
              <a:t>  </a:t>
            </a:r>
            <a:r>
              <a:rPr lang="en-US" sz="1800" dirty="0">
                <a:solidFill>
                  <a:schemeClr val="bg1"/>
                </a:solidFill>
                <a:latin typeface="Open Sans"/>
              </a:rPr>
              <a:t>nsfgrfp.org/applicants</a:t>
            </a:r>
          </a:p>
          <a:p>
            <a:pPr algn="ctr"/>
            <a:r>
              <a:rPr lang="en-US" sz="1800" dirty="0">
                <a:solidFill>
                  <a:srgbClr val="D3B34E"/>
                </a:solidFill>
                <a:latin typeface="Open Sans"/>
              </a:rPr>
              <a:t>GRFP Reference Writers: </a:t>
            </a:r>
            <a:r>
              <a:rPr lang="en-US" sz="1800" dirty="0">
                <a:solidFill>
                  <a:schemeClr val="bg1"/>
                </a:solidFill>
                <a:latin typeface="Open Sans"/>
              </a:rPr>
              <a:t>nsfgrfp.org/</a:t>
            </a:r>
            <a:r>
              <a:rPr lang="en-US" sz="1800" dirty="0" err="1">
                <a:solidFill>
                  <a:schemeClr val="bg1"/>
                </a:solidFill>
                <a:latin typeface="Open Sans"/>
              </a:rPr>
              <a:t>reference_writers</a:t>
            </a:r>
          </a:p>
          <a:p>
            <a:pPr algn="ctr"/>
            <a:r>
              <a:rPr lang="en-US" sz="1800" dirty="0">
                <a:solidFill>
                  <a:srgbClr val="D3B34E"/>
                </a:solidFill>
                <a:latin typeface="Open Sans"/>
              </a:rPr>
              <a:t>GRFP Reviewers: </a:t>
            </a:r>
            <a:r>
              <a:rPr lang="en-US" sz="1800" dirty="0">
                <a:solidFill>
                  <a:schemeClr val="bg1"/>
                </a:solidFill>
                <a:latin typeface="Open Sans"/>
              </a:rPr>
              <a:t>nsfgrfp.org/reviewers</a:t>
            </a:r>
            <a:endParaRPr lang="en-US" sz="1800" dirty="0">
              <a:solidFill>
                <a:schemeClr val="bg1"/>
              </a:solidFill>
              <a:latin typeface="Open Sans"/>
              <a:ea typeface="Open Sans"/>
              <a:cs typeface="Open Sans"/>
            </a:endParaRPr>
          </a:p>
          <a:p>
            <a:pPr algn="ctr"/>
            <a:r>
              <a:rPr lang="en-US" sz="1800" dirty="0">
                <a:solidFill>
                  <a:schemeClr val="bg1"/>
                </a:solidFill>
                <a:latin typeface="Open Sans"/>
              </a:rPr>
              <a:t>866-NSF-GRFP, 866-673-4737</a:t>
            </a:r>
            <a:endParaRPr lang="en-US" sz="1800" dirty="0">
              <a:solidFill>
                <a:schemeClr val="bg1"/>
              </a:solidFill>
              <a:latin typeface="Open Sans"/>
              <a:ea typeface="Open Sans"/>
              <a:cs typeface="Open Sans"/>
            </a:endParaRPr>
          </a:p>
          <a:p>
            <a:pPr algn="ctr">
              <a:spcBef>
                <a:spcPts val="100"/>
              </a:spcBef>
            </a:pPr>
            <a:r>
              <a:rPr lang="en-US" sz="1800" dirty="0">
                <a:solidFill>
                  <a:schemeClr val="bg1"/>
                </a:solidFill>
                <a:latin typeface="Open Sans"/>
              </a:rPr>
              <a:t>(toll-free from the US &amp; Canada)</a:t>
            </a:r>
            <a:endParaRPr lang="en-US" dirty="0">
              <a:solidFill>
                <a:schemeClr val="bg1"/>
              </a:solidFill>
              <a:cs typeface="Calibri" panose="020F0502020204030204"/>
            </a:endParaRPr>
          </a:p>
          <a:p>
            <a:pPr algn="ctr"/>
            <a:r>
              <a:rPr lang="en-US" sz="1800" dirty="0">
                <a:solidFill>
                  <a:schemeClr val="bg1"/>
                </a:solidFill>
                <a:latin typeface="Open Sans"/>
              </a:rPr>
              <a:t>202-331-3542 (international)</a:t>
            </a:r>
          </a:p>
        </p:txBody>
      </p:sp>
      <p:sp>
        <p:nvSpPr>
          <p:cNvPr id="4" name="Google Shape;124;p2">
            <a:extLst>
              <a:ext uri="{FF2B5EF4-FFF2-40B4-BE49-F238E27FC236}">
                <a16:creationId xmlns:a16="http://schemas.microsoft.com/office/drawing/2014/main" id="{58BEDB7E-003E-8B97-40EF-D7601F817402}"/>
              </a:ext>
            </a:extLst>
          </p:cNvPr>
          <p:cNvSpPr txBox="1">
            <a:spLocks/>
          </p:cNvSpPr>
          <p:nvPr/>
        </p:nvSpPr>
        <p:spPr>
          <a:xfrm>
            <a:off x="428242" y="1585078"/>
            <a:ext cx="5339043" cy="911476"/>
          </a:xfrm>
          <a:prstGeom prst="rect">
            <a:avLst/>
          </a:prstGeom>
          <a:no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00000"/>
              </a:lnSpc>
              <a:buClr>
                <a:srgbClr val="FFFFFF"/>
              </a:buClr>
              <a:buSzPts val="2400"/>
            </a:pPr>
            <a:r>
              <a:rPr lang="en-US" sz="2400" dirty="0">
                <a:solidFill>
                  <a:srgbClr val="FFFFFF"/>
                </a:solidFill>
                <a:latin typeface="Open Sans"/>
                <a:sym typeface="Calibri"/>
              </a:rPr>
              <a:t>Graduate Research Fellowship Program</a:t>
            </a:r>
            <a:br>
              <a:rPr lang="en-US" sz="2400" dirty="0">
                <a:solidFill>
                  <a:srgbClr val="FFFFFF"/>
                </a:solidFill>
                <a:latin typeface="Open Sans"/>
                <a:sym typeface="Calibri"/>
              </a:rPr>
            </a:br>
            <a:r>
              <a:rPr lang="en-US" sz="2800" b="0" dirty="0">
                <a:solidFill>
                  <a:schemeClr val="lt1"/>
                </a:solidFill>
                <a:latin typeface="Open Sans"/>
              </a:rPr>
              <a:t>(</a:t>
            </a:r>
            <a:r>
              <a:rPr lang="en-US" sz="2800" b="0" dirty="0">
                <a:solidFill>
                  <a:schemeClr val="lt1"/>
                </a:solidFill>
                <a:latin typeface="Open Sans"/>
                <a:sym typeface="Calibri"/>
              </a:rPr>
              <a:t>GRFP)</a:t>
            </a:r>
            <a:endParaRPr lang="en-US" sz="2400" b="0" dirty="0">
              <a:solidFill>
                <a:schemeClr val="lt1"/>
              </a:solidFill>
              <a:latin typeface="Open Sans"/>
            </a:endParaRPr>
          </a:p>
        </p:txBody>
      </p:sp>
      <p:sp>
        <p:nvSpPr>
          <p:cNvPr id="124" name="Google Shape;124;p2"/>
          <p:cNvSpPr txBox="1">
            <a:spLocks noGrp="1"/>
          </p:cNvSpPr>
          <p:nvPr>
            <p:ph type="title"/>
          </p:nvPr>
        </p:nvSpPr>
        <p:spPr>
          <a:xfrm>
            <a:off x="1423982" y="712105"/>
            <a:ext cx="3405260" cy="911476"/>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FFFFFF"/>
              </a:buClr>
              <a:buSzPts val="2400"/>
              <a:buFont typeface="Calibri"/>
              <a:buNone/>
            </a:pPr>
            <a:r>
              <a:rPr lang="en-US" sz="2800" b="1" dirty="0">
                <a:solidFill>
                  <a:srgbClr val="D3B34E"/>
                </a:solidFill>
                <a:latin typeface="Open Sans"/>
              </a:rPr>
              <a:t>Thank you!</a:t>
            </a:r>
            <a:endParaRPr sz="2800" b="1" dirty="0">
              <a:solidFill>
                <a:srgbClr val="D3B34E"/>
              </a:solidFill>
              <a:latin typeface="Open Sans"/>
              <a:ea typeface="Calibri"/>
              <a:cs typeface="Calibri"/>
              <a:sym typeface="Calibri"/>
            </a:endParaRPr>
          </a:p>
        </p:txBody>
      </p:sp>
    </p:spTree>
    <p:extLst>
      <p:ext uri="{BB962C8B-B14F-4D97-AF65-F5344CB8AC3E}">
        <p14:creationId xmlns:p14="http://schemas.microsoft.com/office/powerpoint/2010/main" val="792523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3" name="Google Shape;403;p25"/>
          <p:cNvSpPr/>
          <p:nvPr/>
        </p:nvSpPr>
        <p:spPr>
          <a:xfrm>
            <a:off x="10784148" y="6190096"/>
            <a:ext cx="1165860" cy="365125"/>
          </a:xfrm>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000000"/>
              </a:buClr>
              <a:buSzPts val="1200"/>
              <a:buFont typeface="Arial"/>
              <a:buNone/>
            </a:pPr>
            <a:fld id="{00000000-1234-1234-1234-123412341234}" type="slidenum">
              <a:rPr lang="en-US" sz="1200" b="0" i="0" u="none" strike="noStrike" cap="none" dirty="0">
                <a:solidFill>
                  <a:schemeClr val="lt1"/>
                </a:solidFill>
                <a:latin typeface="Calibri"/>
                <a:ea typeface="Calibri"/>
                <a:cs typeface="Calibri"/>
                <a:sym typeface="Calibri"/>
              </a:rPr>
              <a:t>27</a:t>
            </a:fld>
            <a:endParaRPr sz="1200" b="0" i="0" u="none" strike="noStrike" cap="none" dirty="0">
              <a:solidFill>
                <a:schemeClr val="lt1"/>
              </a:solidFill>
              <a:latin typeface="Calibri"/>
              <a:ea typeface="Calibri"/>
              <a:cs typeface="Calibri"/>
              <a:sym typeface="Calibri"/>
            </a:endParaRPr>
          </a:p>
        </p:txBody>
      </p:sp>
      <p:pic>
        <p:nvPicPr>
          <p:cNvPr id="9" name="Picture 8" descr="Slide on the NSF EPSCoR Graduate Fellowship Program Basics that includes information about eligibility of GRFP honorable mentions, proposal submission, connecting to institutions, and funding through institutions.">
            <a:extLst>
              <a:ext uri="{FF2B5EF4-FFF2-40B4-BE49-F238E27FC236}">
                <a16:creationId xmlns:a16="http://schemas.microsoft.com/office/drawing/2014/main" id="{86F30D55-1921-3C52-4DC9-52954ED4F430}"/>
              </a:ext>
            </a:extLst>
          </p:cNvPr>
          <p:cNvPicPr>
            <a:picLocks noChangeAspect="1"/>
          </p:cNvPicPr>
          <p:nvPr/>
        </p:nvPicPr>
        <p:blipFill>
          <a:blip r:embed="rId3"/>
          <a:stretch>
            <a:fillRect/>
          </a:stretch>
        </p:blipFill>
        <p:spPr>
          <a:xfrm>
            <a:off x="0" y="6096"/>
            <a:ext cx="12192000" cy="6845807"/>
          </a:xfrm>
          <a:prstGeom prst="rect">
            <a:avLst/>
          </a:prstGeom>
        </p:spPr>
      </p:pic>
    </p:spTree>
    <p:extLst>
      <p:ext uri="{BB962C8B-B14F-4D97-AF65-F5344CB8AC3E}">
        <p14:creationId xmlns:p14="http://schemas.microsoft.com/office/powerpoint/2010/main" val="385606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8" name="Google Shape;138;p3">
            <a:extLst>
              <a:ext uri="{C183D7F6-B498-43B3-948B-1728B52AA6E4}">
                <adec:decorative xmlns:adec="http://schemas.microsoft.com/office/drawing/2017/decorative" val="1"/>
              </a:ext>
            </a:extLst>
          </p:cNvPr>
          <p:cNvSpPr txBox="1">
            <a:spLocks noGrp="1"/>
          </p:cNvSpPr>
          <p:nvPr>
            <p:ph type="sldNum" sz="quarter" idx="10"/>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SzPts val="1500"/>
              <a:buNone/>
            </a:pPr>
            <a:fld id="{00000000-1234-1234-1234-123412341234}" type="slidenum">
              <a:rPr lang="en-US" sz="1500" dirty="0" smtClean="0">
                <a:solidFill>
                  <a:srgbClr val="FEFFFF"/>
                </a:solidFill>
              </a:rPr>
              <a:t>3</a:t>
            </a:fld>
            <a:endParaRPr sz="1500" dirty="0">
              <a:solidFill>
                <a:srgbClr val="FEFFFF"/>
              </a:solidFill>
            </a:endParaRPr>
          </a:p>
        </p:txBody>
      </p:sp>
      <p:sp>
        <p:nvSpPr>
          <p:cNvPr id="148" name="Google Shape;148;p3"/>
          <p:cNvSpPr txBox="1">
            <a:spLocks noGrp="1"/>
          </p:cNvSpPr>
          <p:nvPr>
            <p:ph type="title" idx="4294967295"/>
          </p:nvPr>
        </p:nvSpPr>
        <p:spPr>
          <a:xfrm>
            <a:off x="2408733" y="2927629"/>
            <a:ext cx="2058060" cy="676237"/>
          </a:xfrm>
          <a:prstGeom prst="rect">
            <a:avLst/>
          </a:prstGeom>
          <a:noFill/>
          <a:ln>
            <a:noFill/>
            <a:prstDash/>
          </a:ln>
          <a:effectLst/>
        </p:spPr>
        <p:txBody>
          <a:bodyPr rot="0" spcFirstLastPara="1" vertOverflow="overflow" horzOverflow="overflow" vert="horz" wrap="square" lIns="22850" tIns="22850" rIns="22850" bIns="2285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90000"/>
              </a:lnSpc>
              <a:spcBef>
                <a:spcPts val="0"/>
              </a:spcBef>
              <a:spcAft>
                <a:spcPts val="0"/>
              </a:spcAft>
              <a:buClr>
                <a:schemeClr val="lt1"/>
              </a:buClr>
              <a:buSzPts val="3600"/>
              <a:buFont typeface="Calibri"/>
              <a:buNone/>
              <a:tabLst/>
              <a:defRPr/>
            </a:pPr>
            <a:r>
              <a:rPr kumimoji="0" lang="en-US" sz="4400" b="1" i="0" u="none" strike="noStrike" kern="1200" cap="none" spc="0" normalizeH="0" baseline="0" noProof="0" dirty="0">
                <a:ln>
                  <a:noFill/>
                </a:ln>
                <a:solidFill>
                  <a:schemeClr val="lt1"/>
                </a:solidFill>
                <a:effectLst/>
                <a:uLnTx/>
                <a:uFillTx/>
                <a:latin typeface="Open Sans"/>
                <a:ea typeface="Calibri"/>
                <a:cs typeface="Calibri"/>
                <a:sym typeface="Calibri"/>
              </a:rPr>
              <a:t>About GRFP</a:t>
            </a:r>
            <a:endParaRPr kumimoji="0" lang="en-US" sz="4400" b="1" i="0" u="none" strike="noStrike" kern="1200" cap="none" spc="0" normalizeH="0" baseline="0" noProof="0" dirty="0">
              <a:ln>
                <a:noFill/>
              </a:ln>
              <a:solidFill>
                <a:srgbClr val="000000"/>
              </a:solidFill>
              <a:effectLst/>
              <a:uLnTx/>
              <a:uFillTx/>
              <a:latin typeface="Open Sans"/>
              <a:ea typeface="Arial"/>
              <a:cs typeface="Arial"/>
              <a:sym typeface="Arial"/>
            </a:endParaRPr>
          </a:p>
        </p:txBody>
      </p:sp>
      <p:pic>
        <p:nvPicPr>
          <p:cNvPr id="21" name="Picture 20" descr="About GRFP. In this presentation we will cover general information, a description, eligibility, ineligible degree programs, ineligible areas of study and proposed research, application package, and review criteria.">
            <a:extLst>
              <a:ext uri="{FF2B5EF4-FFF2-40B4-BE49-F238E27FC236}">
                <a16:creationId xmlns:a16="http://schemas.microsoft.com/office/drawing/2014/main" id="{CB762BC1-8CDE-4C71-B7AC-2C3CDADBF6E7}"/>
              </a:ext>
            </a:extLst>
          </p:cNvPr>
          <p:cNvPicPr>
            <a:picLocks noChangeAspect="1"/>
          </p:cNvPicPr>
          <p:nvPr/>
        </p:nvPicPr>
        <p:blipFill>
          <a:blip r:embed="rId3"/>
          <a:stretch>
            <a:fillRect/>
          </a:stretch>
        </p:blipFill>
        <p:spPr>
          <a:xfrm>
            <a:off x="6300789" y="213081"/>
            <a:ext cx="4143948" cy="643183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2" name="Title 1">
            <a:extLst>
              <a:ext uri="{FF2B5EF4-FFF2-40B4-BE49-F238E27FC236}">
                <a16:creationId xmlns:a16="http://schemas.microsoft.com/office/drawing/2014/main" id="{B573A3D5-CC0B-BCED-2CCC-37EC0DE59B1F}"/>
              </a:ext>
            </a:extLst>
          </p:cNvPr>
          <p:cNvSpPr>
            <a:spLocks noGrp="1"/>
          </p:cNvSpPr>
          <p:nvPr>
            <p:ph type="title" idx="4294967295"/>
          </p:nvPr>
        </p:nvSpPr>
        <p:spPr>
          <a:xfrm>
            <a:off x="3505200" y="125413"/>
            <a:ext cx="8686800" cy="1690687"/>
          </a:xfrm>
        </p:spPr>
        <p:txBody>
          <a:bodyPr/>
          <a:lstStyle/>
          <a:p>
            <a:r>
              <a:rPr lang="en-US" dirty="0"/>
              <a:t>About NSF GRFP</a:t>
            </a:r>
          </a:p>
        </p:txBody>
      </p:sp>
      <p:sp>
        <p:nvSpPr>
          <p:cNvPr id="170" name="Google Shape;170;p4"/>
          <p:cNvSpPr txBox="1">
            <a:spLocks noGrp="1"/>
          </p:cNvSpPr>
          <p:nvPr>
            <p:ph type="sldNum" idx="12"/>
          </p:nvPr>
        </p:nvSpPr>
        <p:spPr>
          <a:xfrm>
            <a:off x="9220206" y="6356350"/>
            <a:ext cx="2743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dirty="0" smtClean="0">
                <a:solidFill>
                  <a:srgbClr val="FFFFFF"/>
                </a:solidFill>
                <a:latin typeface="Calibri"/>
                <a:ea typeface="Calibri"/>
                <a:cs typeface="Calibri"/>
                <a:sym typeface="Calibri"/>
              </a:rPr>
              <a:t>4</a:t>
            </a:fld>
            <a:endParaRPr lang="en-US" sz="1200" b="0" i="0" u="none" strike="noStrike" cap="none" dirty="0">
              <a:solidFill>
                <a:srgbClr val="FFFFFF"/>
              </a:solidFill>
              <a:latin typeface="Calibri"/>
              <a:ea typeface="Calibri"/>
              <a:cs typeface="Calibri"/>
              <a:sym typeface="Calibri"/>
            </a:endParaRPr>
          </a:p>
        </p:txBody>
      </p:sp>
      <p:pic>
        <p:nvPicPr>
          <p:cNvPr id="6" name="Picture 5" descr="Infographic displaying the history of NSF GRFP, which has been around since 1952 and has awarded over 70,000 fellowships. Over 40 fellows have become nobel laureates, come from every state and over 450 have become members of the National Academy of Sciences. This is a 5-year fellowship with 3 years of financial support that includes an annual stipend of $37,000 and $16,000 cost of education allowance. Out of over 12,000 applicants, approximately 2,000 get awarded per competition. Over 500 academic institutions have been represented per competition. There are 11 eligible major fields of study, and each has subfields of study. Submit early and visit nsfgrfp.org to check eligibility and run a format compliance check. Fellowship open to those pursuing research-based Master's and Doctoral degrees in eligible major fields of study.">
            <a:extLst>
              <a:ext uri="{FF2B5EF4-FFF2-40B4-BE49-F238E27FC236}">
                <a16:creationId xmlns:a16="http://schemas.microsoft.com/office/drawing/2014/main" id="{A398C8ED-2CB5-4A80-91F8-DE1A5DD8F39B}"/>
              </a:ext>
            </a:extLst>
          </p:cNvPr>
          <p:cNvPicPr>
            <a:picLocks noChangeAspect="1"/>
          </p:cNvPicPr>
          <p:nvPr/>
        </p:nvPicPr>
        <p:blipFill rotWithShape="1">
          <a:blip r:embed="rId3">
            <a:extLst>
              <a:ext uri="{28A0092B-C50C-407E-A947-70E740481C1C}">
                <a14:useLocalDpi xmlns:a14="http://schemas.microsoft.com/office/drawing/2010/main" val="0"/>
              </a:ext>
            </a:extLst>
          </a:blip>
          <a:srcRect r="650"/>
          <a:stretch/>
        </p:blipFill>
        <p:spPr>
          <a:xfrm>
            <a:off x="-60960" y="-42203"/>
            <a:ext cx="12252960" cy="698418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a:extLst>
              <a:ext uri="{C183D7F6-B498-43B3-948B-1728B52AA6E4}">
                <adec:decorative xmlns:adec="http://schemas.microsoft.com/office/drawing/2017/decorative" val="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Calibri"/>
              <a:buNone/>
            </a:pPr>
            <a:r>
              <a:rPr lang="en-US" sz="2800" b="0" dirty="0">
                <a:solidFill>
                  <a:schemeClr val="lt1"/>
                </a:solidFill>
                <a:latin typeface="Calibri"/>
                <a:ea typeface="Calibri"/>
                <a:cs typeface="Calibri"/>
                <a:sym typeface="Calibri"/>
              </a:rPr>
              <a:t>National Science Foundation</a:t>
            </a:r>
            <a:endParaRPr dirty="0"/>
          </a:p>
        </p:txBody>
      </p:sp>
      <p:sp>
        <p:nvSpPr>
          <p:cNvPr id="183" name="Google Shape;183;p5">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dirty="0">
                <a:solidFill>
                  <a:srgbClr val="FFFFFF"/>
                </a:solidFill>
                <a:latin typeface="Calibri"/>
                <a:ea typeface="Calibri"/>
                <a:cs typeface="Calibri"/>
                <a:sym typeface="Calibri"/>
              </a:rPr>
              <a:t>5</a:t>
            </a:fld>
            <a:endParaRPr sz="1200" b="0" i="0" u="none" strike="noStrike" cap="none" dirty="0">
              <a:solidFill>
                <a:srgbClr val="FFFFFF"/>
              </a:solidFill>
              <a:latin typeface="Calibri"/>
              <a:ea typeface="Calibri"/>
              <a:cs typeface="Calibri"/>
              <a:sym typeface="Calibri"/>
            </a:endParaRPr>
          </a:p>
        </p:txBody>
      </p:sp>
      <p:sp>
        <p:nvSpPr>
          <p:cNvPr id="179" name="Google Shape;179;p5">
            <a:extLst>
              <a:ext uri="{C183D7F6-B498-43B3-948B-1728B52AA6E4}">
                <adec:decorative xmlns:adec="http://schemas.microsoft.com/office/drawing/2017/decorative" val="1"/>
              </a:ext>
            </a:extLst>
          </p:cNvPr>
          <p:cNvSpPr/>
          <p:nvPr/>
        </p:nvSpPr>
        <p:spPr>
          <a:xfrm flipH="1">
            <a:off x="4933310" y="1"/>
            <a:ext cx="6488456" cy="3036711"/>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180" name="Google Shape;180;p5">
            <a:extLst>
              <a:ext uri="{C183D7F6-B498-43B3-948B-1728B52AA6E4}">
                <adec:decorative xmlns:adec="http://schemas.microsoft.com/office/drawing/2017/decorative" val="1"/>
              </a:ext>
            </a:extLst>
          </p:cNvPr>
          <p:cNvPicPr preferRelativeResize="0"/>
          <p:nvPr/>
        </p:nvPicPr>
        <p:blipFill rotWithShape="1">
          <a:blip r:embed="rId3">
            <a:alphaModFix/>
          </a:blip>
          <a:srcRect t="5789" b="26151"/>
          <a:stretch/>
        </p:blipFill>
        <p:spPr>
          <a:xfrm>
            <a:off x="5142944" y="3"/>
            <a:ext cx="6069184" cy="2839783"/>
          </a:xfrm>
          <a:custGeom>
            <a:avLst/>
            <a:gdLst/>
            <a:ahLst/>
            <a:cxnLst/>
            <a:rect l="l" t="t" r="r" b="b"/>
            <a:pathLst>
              <a:path w="6069184" h="2839783" extrusionOk="0">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ln>
            <a:noFill/>
          </a:ln>
        </p:spPr>
      </p:pic>
      <p:sp>
        <p:nvSpPr>
          <p:cNvPr id="181" name="Google Shape;181;p5">
            <a:extLst>
              <a:ext uri="{C183D7F6-B498-43B3-948B-1728B52AA6E4}">
                <adec:decorative xmlns:adec="http://schemas.microsoft.com/office/drawing/2017/decorative" val="1"/>
              </a:ext>
            </a:extLst>
          </p:cNvPr>
          <p:cNvSpPr/>
          <p:nvPr/>
        </p:nvSpPr>
        <p:spPr>
          <a:xfrm flipH="1">
            <a:off x="6993989" y="2900758"/>
            <a:ext cx="5198011" cy="3957242"/>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pic>
        <p:nvPicPr>
          <p:cNvPr id="182" name="Google Shape;182;p5">
            <a:extLst>
              <a:ext uri="{C183D7F6-B498-43B3-948B-1728B52AA6E4}">
                <adec:decorative xmlns:adec="http://schemas.microsoft.com/office/drawing/2017/decorative" val="1"/>
              </a:ext>
            </a:extLst>
          </p:cNvPr>
          <p:cNvPicPr preferRelativeResize="0"/>
          <p:nvPr/>
        </p:nvPicPr>
        <p:blipFill rotWithShape="1">
          <a:blip r:embed="rId4">
            <a:alphaModFix/>
          </a:blip>
          <a:srcRect l="9535" r="1" b="1"/>
          <a:stretch/>
        </p:blipFill>
        <p:spPr>
          <a:xfrm>
            <a:off x="7190587" y="3224796"/>
            <a:ext cx="5001415" cy="3733214"/>
          </a:xfrm>
          <a:custGeom>
            <a:avLst/>
            <a:gdLst/>
            <a:ahLst/>
            <a:cxnLst/>
            <a:rect l="l" t="t" r="r" b="b"/>
            <a:pathLst>
              <a:path w="5001415" h="3733214" extrusionOk="0">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ln>
            <a:noFill/>
          </a:ln>
        </p:spPr>
      </p:pic>
      <p:sp>
        <p:nvSpPr>
          <p:cNvPr id="178" name="Title"/>
          <p:cNvSpPr txBox="1">
            <a:spLocks noGrp="1"/>
          </p:cNvSpPr>
          <p:nvPr>
            <p:ph type="body" sz="quarter" idx="11"/>
          </p:nvPr>
        </p:nvSpPr>
        <p:spPr>
          <a:xfrm>
            <a:off x="556181" y="1762125"/>
            <a:ext cx="5198011" cy="3667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3200" b="1" dirty="0">
                <a:solidFill>
                  <a:schemeClr val="lt1"/>
                </a:solidFill>
                <a:latin typeface="Open Sans"/>
              </a:rPr>
              <a:t>Graduate Research Fellowship Program (GRFP)</a:t>
            </a:r>
            <a:endParaRPr sz="3200" b="1" dirty="0">
              <a:latin typeface="Open Sans"/>
            </a:endParaRPr>
          </a:p>
          <a:p>
            <a:pPr marL="0" lvl="0" indent="0" algn="ctr" rtl="0">
              <a:lnSpc>
                <a:spcPct val="90000"/>
              </a:lnSpc>
              <a:spcBef>
                <a:spcPts val="1000"/>
              </a:spcBef>
              <a:spcAft>
                <a:spcPts val="0"/>
              </a:spcAft>
              <a:buClr>
                <a:schemeClr val="dk1"/>
              </a:buClr>
              <a:buSzPts val="2800"/>
              <a:buNone/>
            </a:pPr>
            <a:endParaRPr sz="3200" b="1" dirty="0">
              <a:latin typeface="Open Sans"/>
            </a:endParaRPr>
          </a:p>
          <a:p>
            <a:pPr marL="0" lvl="0" indent="0" algn="ctr" rtl="0">
              <a:lnSpc>
                <a:spcPct val="90000"/>
              </a:lnSpc>
              <a:spcBef>
                <a:spcPts val="1000"/>
              </a:spcBef>
              <a:spcAft>
                <a:spcPts val="0"/>
              </a:spcAft>
              <a:buClr>
                <a:schemeClr val="accent4"/>
              </a:buClr>
              <a:buSzPts val="2800"/>
              <a:buNone/>
            </a:pPr>
            <a:r>
              <a:rPr lang="en-US" sz="3200" b="1" dirty="0">
                <a:solidFill>
                  <a:srgbClr val="D3B34E"/>
                </a:solidFill>
                <a:latin typeface="Open Sans"/>
              </a:rPr>
              <a:t>DESCRIPTION</a:t>
            </a:r>
            <a:endParaRPr sz="3200" b="1" dirty="0">
              <a:solidFill>
                <a:srgbClr val="D3B34E"/>
              </a:solidFill>
              <a:latin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3" name="Google Shape;193;p6">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100000"/>
              </a:lnSpc>
              <a:spcBef>
                <a:spcPts val="0"/>
              </a:spcBef>
              <a:spcAft>
                <a:spcPts val="0"/>
              </a:spcAft>
              <a:buClr>
                <a:schemeClr val="lt1"/>
              </a:buClr>
              <a:buSzPts val="1050"/>
              <a:buFont typeface="Calibri"/>
              <a:buNone/>
            </a:pPr>
            <a:fld id="{00000000-1234-1234-1234-123412341234}" type="slidenum">
              <a:rPr lang="en-US" sz="1050" b="0" i="0" u="none" strike="noStrike" cap="none" dirty="0">
                <a:solidFill>
                  <a:schemeClr val="lt1"/>
                </a:solidFill>
                <a:latin typeface="Calibri"/>
                <a:ea typeface="Calibri"/>
                <a:cs typeface="Calibri"/>
                <a:sym typeface="Calibri"/>
              </a:rPr>
              <a:t>6</a:t>
            </a:fld>
            <a:endParaRPr sz="1050" b="0" i="0" u="none" strike="noStrike" cap="none" dirty="0">
              <a:solidFill>
                <a:schemeClr val="lt1"/>
              </a:solidFill>
              <a:latin typeface="Calibri"/>
              <a:ea typeface="Calibri"/>
              <a:cs typeface="Calibri"/>
              <a:sym typeface="Calibri"/>
            </a:endParaRPr>
          </a:p>
        </p:txBody>
      </p:sp>
      <p:sp>
        <p:nvSpPr>
          <p:cNvPr id="190" name="Title"/>
          <p:cNvSpPr txBox="1">
            <a:spLocks noGrp="1"/>
          </p:cNvSpPr>
          <p:nvPr>
            <p:ph type="title"/>
          </p:nvPr>
        </p:nvSpPr>
        <p:spPr>
          <a:xfrm>
            <a:off x="4969257" y="312495"/>
            <a:ext cx="6593264" cy="1159821"/>
          </a:xfrm>
          <a:prstGeom prst="rect">
            <a:avLst/>
          </a:prstGeom>
          <a:noFill/>
          <a:ln w="12700" cap="flat" cmpd="sng">
            <a:noFill/>
            <a:prstDash val="solid"/>
            <a:round/>
            <a:headEnd type="none" w="sm" len="sm"/>
            <a:tailEnd type="none" w="sm" len="sm"/>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lt1"/>
              </a:buClr>
              <a:buSzPts val="4400"/>
              <a:buFont typeface="Calibri"/>
              <a:buNone/>
            </a:pPr>
            <a:r>
              <a:rPr lang="en-US" sz="3600" b="0" dirty="0">
                <a:solidFill>
                  <a:srgbClr val="D3B34E"/>
                </a:solidFill>
                <a:latin typeface="Open Sans"/>
                <a:ea typeface="Calibri"/>
                <a:cs typeface="Calibri"/>
                <a:sym typeface="Calibri"/>
              </a:rPr>
              <a:t>NSF Graduate Research Fellowship</a:t>
            </a:r>
            <a:endParaRPr sz="3600" dirty="0">
              <a:solidFill>
                <a:srgbClr val="D3B34E"/>
              </a:solidFill>
              <a:latin typeface="Open Sans"/>
            </a:endParaRPr>
          </a:p>
        </p:txBody>
      </p:sp>
      <p:sp>
        <p:nvSpPr>
          <p:cNvPr id="192" name="Google Shape;192;p6"/>
          <p:cNvSpPr txBox="1">
            <a:spLocks noGrp="1"/>
          </p:cNvSpPr>
          <p:nvPr>
            <p:ph type="body" sz="quarter" idx="11"/>
          </p:nvPr>
        </p:nvSpPr>
        <p:spPr>
          <a:xfrm>
            <a:off x="592830" y="1819275"/>
            <a:ext cx="11006340" cy="3667125"/>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rmAutofit/>
          </a:bodyPr>
          <a:lstStyle/>
          <a:p>
            <a:pPr marL="685800" lvl="0" indent="-454025" algn="l" rtl="0">
              <a:lnSpc>
                <a:spcPct val="90000"/>
              </a:lnSpc>
              <a:spcBef>
                <a:spcPts val="0"/>
              </a:spcBef>
              <a:spcAft>
                <a:spcPts val="0"/>
              </a:spcAft>
              <a:buClr>
                <a:schemeClr val="lt1"/>
              </a:buClr>
              <a:buSzPts val="2800"/>
              <a:buFont typeface="Times New Roman"/>
              <a:buNone/>
            </a:pPr>
            <a:r>
              <a:rPr lang="en-US" sz="2500" b="1" dirty="0">
                <a:solidFill>
                  <a:srgbClr val="D3B34E"/>
                </a:solidFill>
                <a:latin typeface="Open Sans"/>
                <a:ea typeface="Calibri"/>
                <a:cs typeface="Calibri"/>
                <a:sym typeface="Calibri"/>
              </a:rPr>
              <a:t>Five Year Awards – $159,000*</a:t>
            </a:r>
            <a:endParaRPr sz="2500" b="1" dirty="0">
              <a:solidFill>
                <a:srgbClr val="D3B34E"/>
              </a:solidFill>
              <a:latin typeface="Open Sans"/>
            </a:endParaRPr>
          </a:p>
          <a:p>
            <a:pPr marL="685800" lvl="0" indent="-454025" algn="l" rtl="0">
              <a:lnSpc>
                <a:spcPct val="90000"/>
              </a:lnSpc>
              <a:spcBef>
                <a:spcPts val="1000"/>
              </a:spcBef>
              <a:spcAft>
                <a:spcPts val="0"/>
              </a:spcAft>
              <a:buClr>
                <a:schemeClr val="lt1"/>
              </a:buClr>
              <a:buSzPts val="2600"/>
              <a:buNone/>
            </a:pPr>
            <a:r>
              <a:rPr lang="en-US" sz="2600" b="1" dirty="0">
                <a:solidFill>
                  <a:srgbClr val="D3B34E"/>
                </a:solidFill>
                <a:latin typeface="Open Sans"/>
                <a:ea typeface="Calibri"/>
                <a:cs typeface="Calibri"/>
                <a:sym typeface="Calibri"/>
              </a:rPr>
              <a:t>$53,000 each year for </a:t>
            </a:r>
            <a:r>
              <a:rPr lang="en-US" sz="2600" b="1" i="1" u="sng" dirty="0">
                <a:solidFill>
                  <a:srgbClr val="D3B34E"/>
                </a:solidFill>
                <a:latin typeface="Open Sans"/>
                <a:ea typeface="Calibri"/>
                <a:cs typeface="Calibri"/>
                <a:sym typeface="Calibri"/>
              </a:rPr>
              <a:t>three</a:t>
            </a:r>
            <a:r>
              <a:rPr lang="en-US" sz="2600" b="1" dirty="0">
                <a:solidFill>
                  <a:srgbClr val="D3B34E"/>
                </a:solidFill>
                <a:latin typeface="Open Sans"/>
                <a:ea typeface="Calibri"/>
                <a:cs typeface="Calibri"/>
                <a:sym typeface="Calibri"/>
              </a:rPr>
              <a:t> years </a:t>
            </a:r>
            <a:r>
              <a:rPr lang="en-US" b="1" dirty="0">
                <a:solidFill>
                  <a:srgbClr val="D3B34E"/>
                </a:solidFill>
                <a:latin typeface="Open Sans"/>
                <a:ea typeface="Calibri"/>
                <a:cs typeface="Calibri"/>
                <a:sym typeface="Calibri"/>
              </a:rPr>
              <a:t>over five-year period</a:t>
            </a:r>
            <a:endParaRPr b="1" dirty="0">
              <a:solidFill>
                <a:srgbClr val="D3B34E"/>
              </a:solidFill>
              <a:latin typeface="Open Sans"/>
            </a:endParaRPr>
          </a:p>
          <a:p>
            <a:pPr marL="685800" lvl="1" indent="-454025" algn="l" rtl="0">
              <a:lnSpc>
                <a:spcPct val="90000"/>
              </a:lnSpc>
              <a:spcBef>
                <a:spcPts val="500"/>
              </a:spcBef>
              <a:spcAft>
                <a:spcPts val="0"/>
              </a:spcAft>
              <a:buClr>
                <a:schemeClr val="lt1"/>
              </a:buClr>
              <a:buSzPts val="2400"/>
              <a:buChar char="•"/>
            </a:pPr>
            <a:r>
              <a:rPr lang="en-US" dirty="0">
                <a:latin typeface="Open Sans"/>
                <a:ea typeface="Calibri"/>
                <a:cs typeface="Calibri"/>
                <a:sym typeface="Calibri"/>
              </a:rPr>
              <a:t>$37,000 stipend + $16,000 education allowance paid to institution</a:t>
            </a:r>
            <a:endParaRPr dirty="0">
              <a:latin typeface="Open Sans"/>
            </a:endParaRPr>
          </a:p>
          <a:p>
            <a:pPr marL="685800" lvl="2" indent="-454025" algn="l" rtl="0">
              <a:lnSpc>
                <a:spcPct val="90000"/>
              </a:lnSpc>
              <a:spcBef>
                <a:spcPts val="500"/>
              </a:spcBef>
              <a:spcAft>
                <a:spcPts val="0"/>
              </a:spcAft>
              <a:buClr>
                <a:schemeClr val="lt1"/>
              </a:buClr>
              <a:buSzPts val="2400"/>
              <a:buChar char="•"/>
            </a:pPr>
            <a:r>
              <a:rPr lang="en-US" sz="2400" dirty="0">
                <a:latin typeface="Open Sans"/>
                <a:cs typeface="Calibri"/>
                <a:sym typeface="Calibri"/>
              </a:rPr>
              <a:t>Payment covers all tuition and mandatory fees (no cost to student)</a:t>
            </a:r>
            <a:endParaRPr dirty="0">
              <a:latin typeface="Open Sans"/>
            </a:endParaRPr>
          </a:p>
          <a:p>
            <a:pPr marL="685800" lvl="2" indent="-454025" algn="l" rtl="0">
              <a:lnSpc>
                <a:spcPct val="90000"/>
              </a:lnSpc>
              <a:spcBef>
                <a:spcPts val="500"/>
              </a:spcBef>
              <a:spcAft>
                <a:spcPts val="0"/>
              </a:spcAft>
              <a:buClr>
                <a:schemeClr val="lt1"/>
              </a:buClr>
              <a:buSzPts val="1600"/>
              <a:buNone/>
            </a:pPr>
            <a:endParaRPr sz="400" dirty="0">
              <a:latin typeface="Open Sans"/>
              <a:ea typeface="Calibri"/>
              <a:cs typeface="Calibri"/>
              <a:sym typeface="Calibri"/>
            </a:endParaRPr>
          </a:p>
          <a:p>
            <a:pPr marL="685800" lvl="0" indent="-454025" algn="l" rtl="0">
              <a:lnSpc>
                <a:spcPct val="90000"/>
              </a:lnSpc>
              <a:spcBef>
                <a:spcPts val="1000"/>
              </a:spcBef>
              <a:spcAft>
                <a:spcPts val="0"/>
              </a:spcAft>
              <a:buClr>
                <a:schemeClr val="lt1"/>
              </a:buClr>
              <a:buSzPts val="2600"/>
              <a:buNone/>
            </a:pPr>
            <a:r>
              <a:rPr lang="en-US" sz="2600" b="1" dirty="0">
                <a:solidFill>
                  <a:srgbClr val="D3B34E"/>
                </a:solidFill>
                <a:latin typeface="Open Sans"/>
                <a:ea typeface="Calibri"/>
                <a:cs typeface="Calibri"/>
                <a:sym typeface="Calibri"/>
              </a:rPr>
              <a:t>Other NSF Opportunities</a:t>
            </a:r>
            <a:endParaRPr b="1" dirty="0">
              <a:solidFill>
                <a:srgbClr val="D3B34E"/>
              </a:solidFill>
              <a:latin typeface="Open Sans"/>
            </a:endParaRPr>
          </a:p>
          <a:p>
            <a:pPr marL="685800" lvl="1" indent="-454025" algn="l" rtl="0">
              <a:lnSpc>
                <a:spcPct val="90000"/>
              </a:lnSpc>
              <a:spcBef>
                <a:spcPts val="500"/>
              </a:spcBef>
              <a:spcAft>
                <a:spcPts val="0"/>
              </a:spcAft>
              <a:buClr>
                <a:schemeClr val="lt1"/>
              </a:buClr>
              <a:buSzPts val="2400"/>
              <a:buChar char="•"/>
            </a:pPr>
            <a:r>
              <a:rPr lang="en-US" dirty="0">
                <a:latin typeface="Open Sans"/>
                <a:ea typeface="Calibri"/>
                <a:cs typeface="Calibri"/>
                <a:sym typeface="Calibri"/>
              </a:rPr>
              <a:t>INTERN – non-academic internship program</a:t>
            </a:r>
            <a:endParaRPr dirty="0">
              <a:latin typeface="Open Sans"/>
            </a:endParaRPr>
          </a:p>
          <a:p>
            <a:pPr marL="685800" lvl="1" indent="-454025" algn="l" rtl="0">
              <a:lnSpc>
                <a:spcPct val="90000"/>
              </a:lnSpc>
              <a:spcBef>
                <a:spcPts val="500"/>
              </a:spcBef>
              <a:spcAft>
                <a:spcPts val="0"/>
              </a:spcAft>
              <a:buClr>
                <a:schemeClr val="lt1"/>
              </a:buClr>
              <a:buSzPts val="2400"/>
              <a:buChar char="•"/>
            </a:pPr>
            <a:r>
              <a:rPr lang="en-US" dirty="0">
                <a:latin typeface="Open Sans"/>
                <a:ea typeface="Calibri"/>
                <a:cs typeface="Calibri"/>
                <a:sym typeface="Calibri"/>
              </a:rPr>
              <a:t>FASED Individuals with Disabilities support</a:t>
            </a:r>
            <a:endParaRPr dirty="0">
              <a:latin typeface="Open Sans"/>
            </a:endParaRPr>
          </a:p>
          <a:p>
            <a:pPr marL="685800" lvl="1" indent="-454025" algn="l" rtl="0">
              <a:lnSpc>
                <a:spcPct val="90000"/>
              </a:lnSpc>
              <a:spcBef>
                <a:spcPts val="500"/>
              </a:spcBef>
              <a:spcAft>
                <a:spcPts val="0"/>
              </a:spcAft>
              <a:buClr>
                <a:schemeClr val="lt1"/>
              </a:buClr>
              <a:buSzPts val="2400"/>
              <a:buChar char="•"/>
            </a:pPr>
            <a:r>
              <a:rPr lang="en-US" dirty="0">
                <a:latin typeface="Open Sans"/>
                <a:ea typeface="Calibri"/>
                <a:cs typeface="Calibri"/>
                <a:sym typeface="Calibri"/>
              </a:rPr>
              <a:t>Career-Life Balance Initiative  (family leave)</a:t>
            </a:r>
            <a:endParaRPr dirty="0">
              <a:latin typeface="Open Sans"/>
            </a:endParaRPr>
          </a:p>
        </p:txBody>
      </p:sp>
      <p:sp>
        <p:nvSpPr>
          <p:cNvPr id="2" name="TextBox 1">
            <a:extLst>
              <a:ext uri="{FF2B5EF4-FFF2-40B4-BE49-F238E27FC236}">
                <a16:creationId xmlns:a16="http://schemas.microsoft.com/office/drawing/2014/main" id="{812486D4-C057-0A92-CB33-D87331D63F74}"/>
              </a:ext>
            </a:extLst>
          </p:cNvPr>
          <p:cNvSpPr txBox="1"/>
          <p:nvPr/>
        </p:nvSpPr>
        <p:spPr>
          <a:xfrm>
            <a:off x="4170150" y="6318763"/>
            <a:ext cx="6752298" cy="276999"/>
          </a:xfrm>
          <a:prstGeom prst="rect">
            <a:avLst/>
          </a:prstGeom>
          <a:noFill/>
        </p:spPr>
        <p:txBody>
          <a:bodyPr wrap="none" lIns="91440" tIns="45720" rIns="91440" bIns="45720" rtlCol="0" anchor="t">
            <a:spAutoFit/>
          </a:bodyPr>
          <a:lstStyle/>
          <a:p>
            <a:r>
              <a:rPr lang="en-US" sz="1200" dirty="0">
                <a:solidFill>
                  <a:schemeClr val="bg1"/>
                </a:solidFill>
                <a:latin typeface="Open Sans"/>
              </a:rPr>
              <a:t>*Amounts are based on GRFP Solicitation NSF 24-591 and subject to the availability of funds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Title"/>
          <p:cNvSpPr txBox="1">
            <a:spLocks noGrp="1"/>
          </p:cNvSpPr>
          <p:nvPr>
            <p:ph type="title"/>
          </p:nvPr>
        </p:nvSpPr>
        <p:spPr>
          <a:xfrm>
            <a:off x="4969257" y="224285"/>
            <a:ext cx="6593264" cy="1159821"/>
          </a:xfrm>
          <a:prstGeom prst="rect">
            <a:avLst/>
          </a:prstGeom>
          <a:noFill/>
          <a:ln w="12700" cap="flat" cmpd="sng">
            <a:noFill/>
            <a:prstDash val="solid"/>
            <a:round/>
            <a:headEnd type="none" w="sm" len="sm"/>
            <a:tailEnd type="none" w="sm" len="sm"/>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FFFFFF"/>
              </a:buClr>
              <a:buSzPts val="3800"/>
              <a:buFont typeface="Calibri"/>
              <a:buNone/>
            </a:pPr>
            <a:r>
              <a:rPr lang="en-US" sz="3600" b="0" dirty="0">
                <a:solidFill>
                  <a:srgbClr val="D3B34E"/>
                </a:solidFill>
                <a:latin typeface="Open Sans"/>
                <a:ea typeface="Calibri"/>
                <a:cs typeface="Calibri"/>
                <a:sym typeface="Calibri"/>
              </a:rPr>
              <a:t>GRFP Benefits </a:t>
            </a:r>
            <a:endParaRPr sz="4000" dirty="0">
              <a:solidFill>
                <a:srgbClr val="D3B34E"/>
              </a:solidFill>
              <a:latin typeface="Open Sans"/>
            </a:endParaRPr>
          </a:p>
        </p:txBody>
      </p:sp>
      <p:sp>
        <p:nvSpPr>
          <p:cNvPr id="203" name="Google Shape;203;p7"/>
          <p:cNvSpPr txBox="1">
            <a:spLocks noGrp="1"/>
          </p:cNvSpPr>
          <p:nvPr>
            <p:ph type="body" sz="quarter" idx="11"/>
          </p:nvPr>
        </p:nvSpPr>
        <p:spPr>
          <a:xfrm>
            <a:off x="592830" y="1943257"/>
            <a:ext cx="11006340" cy="3814606"/>
          </a:xfrm>
          <a:prstGeom prst="rect">
            <a:avLst/>
          </a:prstGeom>
          <a:solidFill>
            <a:srgbClr val="000000">
              <a:alpha val="50196"/>
            </a:srgbClr>
          </a:solidFill>
          <a:ln w="28575">
            <a:solidFill>
              <a:srgbClr val="D3B34E"/>
            </a:solidFill>
          </a:ln>
        </p:spPr>
        <p:txBody>
          <a:bodyPr spcFirstLastPara="1" wrap="square" lIns="91425" tIns="45700" rIns="91425" bIns="45700" anchor="ctr" anchorCtr="0">
            <a:normAutofit/>
          </a:bodyPr>
          <a:lstStyle/>
          <a:p>
            <a:pPr marL="228600" lvl="0" indent="-228600" algn="l" rtl="0">
              <a:lnSpc>
                <a:spcPct val="110000"/>
              </a:lnSpc>
              <a:spcBef>
                <a:spcPts val="0"/>
              </a:spcBef>
              <a:spcAft>
                <a:spcPts val="0"/>
              </a:spcAft>
              <a:buClr>
                <a:schemeClr val="lt1"/>
              </a:buClr>
              <a:buSzPct val="100000"/>
              <a:buChar char="•"/>
            </a:pPr>
            <a:r>
              <a:rPr lang="en-US" sz="2000" b="1" u="sng" dirty="0">
                <a:solidFill>
                  <a:schemeClr val="bg1"/>
                </a:solidFill>
                <a:latin typeface="Open Sans"/>
              </a:rPr>
              <a:t>Fellowship</a:t>
            </a:r>
            <a:r>
              <a:rPr lang="en-US" sz="2000" b="1" dirty="0">
                <a:solidFill>
                  <a:schemeClr val="bg1"/>
                </a:solidFill>
                <a:latin typeface="Open Sans"/>
              </a:rPr>
              <a:t>: </a:t>
            </a:r>
            <a:r>
              <a:rPr lang="en-US" sz="2000" dirty="0">
                <a:solidFill>
                  <a:schemeClr val="bg1"/>
                </a:solidFill>
                <a:latin typeface="Open Sans"/>
              </a:rPr>
              <a:t>Awarded to individual, paid through the attended graduate institution</a:t>
            </a:r>
            <a:endParaRPr sz="2000" dirty="0">
              <a:solidFill>
                <a:schemeClr val="bg1"/>
              </a:solidFill>
              <a:latin typeface="Open Sans"/>
            </a:endParaRPr>
          </a:p>
          <a:p>
            <a:pPr marL="228600" lvl="0" indent="-228600" algn="l" rtl="0">
              <a:lnSpc>
                <a:spcPct val="110000"/>
              </a:lnSpc>
              <a:spcBef>
                <a:spcPts val="0"/>
              </a:spcBef>
              <a:spcAft>
                <a:spcPts val="0"/>
              </a:spcAft>
              <a:buClr>
                <a:schemeClr val="lt1"/>
              </a:buClr>
              <a:buSzPct val="100000"/>
              <a:buChar char="•"/>
            </a:pPr>
            <a:r>
              <a:rPr lang="en-US" sz="2000" b="1" u="sng" dirty="0">
                <a:solidFill>
                  <a:schemeClr val="bg1"/>
                </a:solidFill>
                <a:latin typeface="Open Sans"/>
              </a:rPr>
              <a:t>Flexible</a:t>
            </a:r>
            <a:r>
              <a:rPr lang="en-US" sz="2000" b="1" dirty="0">
                <a:solidFill>
                  <a:schemeClr val="bg1"/>
                </a:solidFill>
                <a:latin typeface="Open Sans"/>
              </a:rPr>
              <a:t>: </a:t>
            </a:r>
            <a:r>
              <a:rPr lang="en-US" sz="2000" dirty="0">
                <a:solidFill>
                  <a:schemeClr val="bg1"/>
                </a:solidFill>
                <a:latin typeface="Open Sans"/>
              </a:rPr>
              <a:t>Choice of project, advisor, and graduate program</a:t>
            </a:r>
            <a:endParaRPr sz="2000" dirty="0">
              <a:solidFill>
                <a:schemeClr val="bg1"/>
              </a:solidFill>
              <a:latin typeface="Open Sans"/>
            </a:endParaRPr>
          </a:p>
          <a:p>
            <a:pPr marL="228600" lvl="0" indent="-228600" algn="l" rtl="0">
              <a:lnSpc>
                <a:spcPct val="110000"/>
              </a:lnSpc>
              <a:spcBef>
                <a:spcPts val="0"/>
              </a:spcBef>
              <a:spcAft>
                <a:spcPts val="0"/>
              </a:spcAft>
              <a:buClr>
                <a:schemeClr val="lt1"/>
              </a:buClr>
              <a:buSzPct val="100000"/>
              <a:buChar char="•"/>
            </a:pPr>
            <a:r>
              <a:rPr lang="en-US" sz="2000" b="1" u="sng" dirty="0">
                <a:solidFill>
                  <a:schemeClr val="bg1"/>
                </a:solidFill>
                <a:latin typeface="Open Sans"/>
              </a:rPr>
              <a:t>Unrestricted</a:t>
            </a:r>
            <a:r>
              <a:rPr lang="en-US" sz="2000" b="1" dirty="0">
                <a:solidFill>
                  <a:schemeClr val="bg1"/>
                </a:solidFill>
                <a:latin typeface="Open Sans"/>
              </a:rPr>
              <a:t>: </a:t>
            </a:r>
            <a:r>
              <a:rPr lang="en-US" sz="2000" dirty="0">
                <a:solidFill>
                  <a:schemeClr val="bg1"/>
                </a:solidFill>
                <a:latin typeface="Open Sans"/>
              </a:rPr>
              <a:t>No service requirement after completion</a:t>
            </a:r>
            <a:endParaRPr sz="2000" dirty="0">
              <a:solidFill>
                <a:schemeClr val="bg1"/>
              </a:solidFill>
              <a:latin typeface="Open Sans"/>
            </a:endParaRPr>
          </a:p>
          <a:p>
            <a:pPr marL="228600" lvl="0" indent="-228600" algn="l" rtl="0">
              <a:lnSpc>
                <a:spcPct val="110000"/>
              </a:lnSpc>
              <a:spcBef>
                <a:spcPts val="0"/>
              </a:spcBef>
              <a:spcAft>
                <a:spcPts val="0"/>
              </a:spcAft>
              <a:buClr>
                <a:schemeClr val="lt1"/>
              </a:buClr>
              <a:buSzPct val="100000"/>
              <a:buChar char="•"/>
            </a:pPr>
            <a:r>
              <a:rPr lang="en-US" sz="2000" b="1" u="sng" dirty="0">
                <a:solidFill>
                  <a:schemeClr val="bg1"/>
                </a:solidFill>
                <a:latin typeface="Open Sans"/>
              </a:rPr>
              <a:t>Portable</a:t>
            </a:r>
            <a:r>
              <a:rPr lang="en-US" sz="2000" b="1" dirty="0">
                <a:solidFill>
                  <a:schemeClr val="bg1"/>
                </a:solidFill>
                <a:latin typeface="Open Sans"/>
              </a:rPr>
              <a:t>: </a:t>
            </a:r>
            <a:r>
              <a:rPr lang="en-US" sz="2000" dirty="0">
                <a:solidFill>
                  <a:schemeClr val="bg1"/>
                </a:solidFill>
                <a:latin typeface="Open Sans"/>
              </a:rPr>
              <a:t>Can be used at any accredited, non-profit, US institution of higher education, with campus in US for research-based master’s and doctoral degrees</a:t>
            </a:r>
            <a:endParaRPr sz="2000" dirty="0">
              <a:solidFill>
                <a:schemeClr val="bg1"/>
              </a:solidFill>
              <a:latin typeface="Open Sans"/>
            </a:endParaRPr>
          </a:p>
          <a:p>
            <a:pPr marL="228600" lvl="0" indent="-99377" algn="l" rtl="0">
              <a:lnSpc>
                <a:spcPct val="110000"/>
              </a:lnSpc>
              <a:spcBef>
                <a:spcPts val="0"/>
              </a:spcBef>
              <a:spcAft>
                <a:spcPts val="0"/>
              </a:spcAft>
              <a:buClr>
                <a:schemeClr val="lt1"/>
              </a:buClr>
              <a:buSzPct val="100000"/>
              <a:buNone/>
            </a:pPr>
            <a:endParaRPr lang="en-US" sz="900" dirty="0">
              <a:solidFill>
                <a:schemeClr val="bg1"/>
              </a:solidFill>
              <a:latin typeface="Open Sans"/>
            </a:endParaRPr>
          </a:p>
          <a:p>
            <a:pPr lvl="0" algn="ctr" rtl="0">
              <a:lnSpc>
                <a:spcPct val="110000"/>
              </a:lnSpc>
              <a:spcBef>
                <a:spcPts val="0"/>
              </a:spcBef>
              <a:spcAft>
                <a:spcPts val="0"/>
              </a:spcAft>
              <a:buClr>
                <a:schemeClr val="lt1"/>
              </a:buClr>
              <a:buSzPct val="100000"/>
            </a:pPr>
            <a:r>
              <a:rPr lang="en-US" sz="2000" b="1" dirty="0">
                <a:solidFill>
                  <a:schemeClr val="bg1"/>
                </a:solidFill>
                <a:latin typeface="Open Sans"/>
              </a:rPr>
              <a:t>2010 - 2022:  ~2,000-2,100 Fellowships yearly</a:t>
            </a:r>
          </a:p>
          <a:p>
            <a:pPr lvl="0" rtl="0">
              <a:lnSpc>
                <a:spcPct val="110000"/>
              </a:lnSpc>
              <a:spcBef>
                <a:spcPts val="0"/>
              </a:spcBef>
              <a:spcAft>
                <a:spcPts val="0"/>
              </a:spcAft>
              <a:buClr>
                <a:schemeClr val="lt1"/>
              </a:buClr>
              <a:buSzPct val="100000"/>
            </a:pPr>
            <a:r>
              <a:rPr lang="en-US" sz="1800" dirty="0">
                <a:solidFill>
                  <a:schemeClr val="bg1"/>
                </a:solidFill>
                <a:latin typeface="Open Sans"/>
              </a:rPr>
              <a:t>   2022: ~12,600 Applications - ~18% success rate</a:t>
            </a:r>
          </a:p>
          <a:p>
            <a:pPr lvl="0" rtl="0">
              <a:lnSpc>
                <a:spcPct val="110000"/>
              </a:lnSpc>
              <a:spcBef>
                <a:spcPts val="0"/>
              </a:spcBef>
              <a:spcAft>
                <a:spcPts val="0"/>
              </a:spcAft>
              <a:buClr>
                <a:schemeClr val="lt1"/>
              </a:buClr>
              <a:buSzPct val="100000"/>
            </a:pPr>
            <a:r>
              <a:rPr lang="en-US" sz="1800" dirty="0">
                <a:solidFill>
                  <a:schemeClr val="bg1"/>
                </a:solidFill>
                <a:latin typeface="Open Sans"/>
              </a:rPr>
              <a:t>   2021: ~12,600 Applications - ~17% success rate</a:t>
            </a:r>
          </a:p>
          <a:p>
            <a:pPr>
              <a:lnSpc>
                <a:spcPct val="110000"/>
              </a:lnSpc>
              <a:spcBef>
                <a:spcPts val="0"/>
              </a:spcBef>
              <a:buSzPct val="100000"/>
            </a:pPr>
            <a:r>
              <a:rPr lang="en-US" sz="1800" dirty="0">
                <a:solidFill>
                  <a:schemeClr val="bg1"/>
                </a:solidFill>
                <a:latin typeface="Open Sans"/>
              </a:rPr>
              <a:t>   2020: ~12,800 Applications - ~16% success rate</a:t>
            </a:r>
          </a:p>
          <a:p>
            <a:pPr>
              <a:lnSpc>
                <a:spcPct val="110000"/>
              </a:lnSpc>
              <a:spcBef>
                <a:spcPts val="0"/>
              </a:spcBef>
              <a:buSzPct val="100000"/>
            </a:pPr>
            <a:r>
              <a:rPr lang="en-US" sz="1800" dirty="0">
                <a:solidFill>
                  <a:schemeClr val="bg1"/>
                </a:solidFill>
                <a:latin typeface="Open Sans"/>
              </a:rPr>
              <a:t>   2019: ~12,200 Applications - ~16% success rate</a:t>
            </a:r>
          </a:p>
        </p:txBody>
      </p:sp>
      <p:sp>
        <p:nvSpPr>
          <p:cNvPr id="201" name="Google Shape;201;p7">
            <a:extLst>
              <a:ext uri="{C183D7F6-B498-43B3-948B-1728B52AA6E4}">
                <adec:decorative xmlns:adec="http://schemas.microsoft.com/office/drawing/2017/decorative" val="1"/>
              </a:ext>
            </a:extLst>
          </p:cNvPr>
          <p:cNvSpPr txBox="1">
            <a:spLocks noGrp="1"/>
          </p:cNvSpPr>
          <p:nvPr>
            <p:ph type="sldNum" sz="quarter" idx="10"/>
          </p:nvPr>
        </p:nvSpPr>
        <p:spPr>
          <a:prstGeom prst="rect">
            <a:avLst/>
          </a:prstGeom>
          <a:noFill/>
          <a:ln>
            <a:noFill/>
          </a:ln>
        </p:spPr>
        <p:txBody>
          <a:bodyPr spcFirstLastPara="1" wrap="square" lIns="91425" tIns="45700" rIns="91425" bIns="45700" anchor="b" anchorCtr="0">
            <a:normAutofit/>
          </a:bodyPr>
          <a:lstStyle/>
          <a:p>
            <a:pPr marL="0" marR="0" lvl="0" indent="0" rtl="0">
              <a:lnSpc>
                <a:spcPct val="100000"/>
              </a:lnSpc>
              <a:spcBef>
                <a:spcPts val="0"/>
              </a:spcBef>
              <a:spcAft>
                <a:spcPts val="0"/>
              </a:spcAft>
              <a:buClr>
                <a:srgbClr val="FFFFFF"/>
              </a:buClr>
              <a:buSzPts val="1200"/>
              <a:buFont typeface="Calibri"/>
              <a:buNone/>
            </a:pPr>
            <a:fld id="{00000000-1234-1234-1234-123412341234}" type="slidenum">
              <a:rPr lang="en-US" sz="1200" b="0" i="0" u="none" strike="noStrike" cap="none" dirty="0">
                <a:solidFill>
                  <a:srgbClr val="FFFFFF"/>
                </a:solidFill>
                <a:latin typeface="Calibri"/>
                <a:ea typeface="Calibri"/>
                <a:cs typeface="Calibri"/>
                <a:sym typeface="Calibri"/>
              </a:rPr>
              <a:pPr marL="0" marR="0" lvl="0" indent="0" rtl="0">
                <a:lnSpc>
                  <a:spcPct val="100000"/>
                </a:lnSpc>
                <a:spcBef>
                  <a:spcPts val="0"/>
                </a:spcBef>
                <a:spcAft>
                  <a:spcPts val="0"/>
                </a:spcAft>
                <a:buClr>
                  <a:srgbClr val="FFFFFF"/>
                </a:buClr>
                <a:buSzPts val="1200"/>
                <a:buFont typeface="Calibri"/>
                <a:buNone/>
              </a:pPr>
              <a:t>7</a:t>
            </a:fld>
            <a:endParaRPr sz="12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0" name="Google Shape;210;p8"/>
          <p:cNvSpPr txBox="1">
            <a:spLocks noGrp="1"/>
          </p:cNvSpPr>
          <p:nvPr>
            <p:ph type="title"/>
          </p:nvPr>
        </p:nvSpPr>
        <p:spPr>
          <a:prstGeom prst="rect">
            <a:avLst/>
          </a:prstGeom>
          <a:noFill/>
          <a:ln>
            <a:noFill/>
          </a:ln>
          <a:effectLst>
            <a:outerShdw blurRad="50800" dist="38100" dir="8100000" algn="tr" rotWithShape="0">
              <a:srgbClr val="000000">
                <a:alpha val="40000"/>
              </a:srgbClr>
            </a:outerShdw>
          </a:effectLst>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lt1"/>
              </a:buClr>
              <a:buSzPts val="4400"/>
              <a:buFont typeface="Calibri"/>
              <a:buNone/>
            </a:pPr>
            <a:r>
              <a:rPr lang="en-US" sz="3600" b="0" dirty="0">
                <a:solidFill>
                  <a:srgbClr val="D3B34E"/>
                </a:solidFill>
                <a:latin typeface="Open Sans"/>
                <a:ea typeface="Calibri"/>
                <a:cs typeface="Calibri"/>
                <a:sym typeface="Calibri"/>
              </a:rPr>
              <a:t>GRFP Goals</a:t>
            </a:r>
            <a:endParaRPr sz="3600" dirty="0">
              <a:solidFill>
                <a:srgbClr val="D3B34E"/>
              </a:solidFill>
              <a:latin typeface="Open Sans"/>
            </a:endParaRPr>
          </a:p>
        </p:txBody>
      </p:sp>
      <p:sp>
        <p:nvSpPr>
          <p:cNvPr id="213" name="Google Shape;213;p8"/>
          <p:cNvSpPr txBox="1">
            <a:spLocks noGrp="1"/>
          </p:cNvSpPr>
          <p:nvPr>
            <p:ph type="sldNum" sz="quarter" idx="10"/>
          </p:nvPr>
        </p:nvSpPr>
        <p:spPr>
          <a:prstGeom prst="rect">
            <a:avLst/>
          </a:prstGeom>
          <a:noFill/>
          <a:ln>
            <a:noFill/>
          </a:ln>
        </p:spPr>
        <p:txBody>
          <a:bodyPr spcFirstLastPara="1" wrap="square" lIns="91425" tIns="45700" rIns="91425" bIns="45700" anchor="t" anchorCtr="0">
            <a:normAutofit/>
          </a:bodyPr>
          <a:lstStyle/>
          <a:p>
            <a:pPr marL="0" marR="0" lvl="0" indent="0" algn="r" rtl="0">
              <a:lnSpc>
                <a:spcPct val="100000"/>
              </a:lnSpc>
              <a:spcBef>
                <a:spcPts val="0"/>
              </a:spcBef>
              <a:spcAft>
                <a:spcPts val="0"/>
              </a:spcAft>
              <a:buClr>
                <a:schemeClr val="lt1"/>
              </a:buClr>
              <a:buSzPts val="1050"/>
              <a:buFont typeface="Calibri"/>
              <a:buNone/>
            </a:pPr>
            <a:fld id="{00000000-1234-1234-1234-123412341234}" type="slidenum">
              <a:rPr lang="en-US" sz="1050" b="0" i="0" u="none" strike="noStrike" cap="none" dirty="0">
                <a:solidFill>
                  <a:schemeClr val="lt1"/>
                </a:solidFill>
                <a:latin typeface="Calibri"/>
                <a:ea typeface="Calibri"/>
                <a:cs typeface="Calibri"/>
                <a:sym typeface="Calibri"/>
              </a:rPr>
              <a:t>8</a:t>
            </a:fld>
            <a:endParaRPr sz="1050" b="0" i="0" u="none" strike="noStrike" cap="none" dirty="0">
              <a:solidFill>
                <a:schemeClr val="lt1"/>
              </a:solidFill>
              <a:latin typeface="Calibri"/>
              <a:ea typeface="Calibri"/>
              <a:cs typeface="Calibri"/>
              <a:sym typeface="Calibri"/>
            </a:endParaRPr>
          </a:p>
        </p:txBody>
      </p:sp>
      <p:sp>
        <p:nvSpPr>
          <p:cNvPr id="212" name="Google Shape;212;p8"/>
          <p:cNvSpPr txBox="1">
            <a:spLocks noGrp="1"/>
          </p:cNvSpPr>
          <p:nvPr>
            <p:ph type="body" sz="quarter" idx="11"/>
          </p:nvPr>
        </p:nvSpPr>
        <p:spPr>
          <a:xfrm>
            <a:off x="592830" y="2089269"/>
            <a:ext cx="11006340" cy="3667125"/>
          </a:xfrm>
          <a:prstGeom prst="rect">
            <a:avLst/>
          </a:prstGeom>
          <a:solidFill>
            <a:srgbClr val="000000">
              <a:alpha val="50196"/>
            </a:srgbClr>
          </a:solidFill>
          <a:ln w="28575" cap="flat" cmpd="sng">
            <a:solidFill>
              <a:srgbClr val="D3B34E"/>
            </a:solidFill>
            <a:prstDash val="solid"/>
            <a:round/>
            <a:headEnd type="none" w="sm" len="sm"/>
            <a:tailEnd type="none" w="sm" len="sm"/>
          </a:ln>
        </p:spPr>
        <p:txBody>
          <a:bodyPr spcFirstLastPara="1" wrap="square" lIns="91425" tIns="45700" rIns="91425" bIns="45700" anchor="ctr" anchorCtr="0">
            <a:normAutofit/>
          </a:bodyPr>
          <a:lstStyle/>
          <a:p>
            <a:pPr marL="118745" lvl="0" indent="0" algn="l" rtl="0">
              <a:lnSpc>
                <a:spcPct val="100000"/>
              </a:lnSpc>
              <a:spcBef>
                <a:spcPts val="0"/>
              </a:spcBef>
              <a:spcAft>
                <a:spcPts val="0"/>
              </a:spcAft>
              <a:buClr>
                <a:schemeClr val="lt1"/>
              </a:buClr>
              <a:buSzPts val="2600"/>
              <a:buNone/>
            </a:pPr>
            <a:r>
              <a:rPr lang="en-US" b="1" dirty="0">
                <a:solidFill>
                  <a:srgbClr val="D3B34E"/>
                </a:solidFill>
                <a:latin typeface="Open Sans"/>
              </a:rPr>
              <a:t>The overall goal of the Graduate Research Fellowship Program is to recruit individuals into Science, Technology, Engineering, and Mathematics (STEM) fields</a:t>
            </a:r>
            <a:endParaRPr lang="en-US"/>
          </a:p>
          <a:p>
            <a:pPr marL="0" lvl="0" indent="0" algn="l" rtl="0">
              <a:lnSpc>
                <a:spcPct val="100000"/>
              </a:lnSpc>
              <a:spcBef>
                <a:spcPts val="0"/>
              </a:spcBef>
              <a:spcAft>
                <a:spcPts val="0"/>
              </a:spcAft>
              <a:buClr>
                <a:schemeClr val="lt1"/>
              </a:buClr>
              <a:buSzPts val="2600"/>
              <a:buNone/>
            </a:pPr>
            <a:endParaRPr sz="1000" dirty="0">
              <a:solidFill>
                <a:schemeClr val="bg1"/>
              </a:solidFill>
              <a:latin typeface="Open Sans"/>
            </a:endParaRPr>
          </a:p>
          <a:p>
            <a:pPr lvl="1">
              <a:lnSpc>
                <a:spcPct val="100000"/>
              </a:lnSpc>
              <a:buClr>
                <a:srgbClr val="FFFFFF"/>
              </a:buClr>
              <a:buSzPts val="2400"/>
            </a:pPr>
            <a:r>
              <a:rPr lang="en-US" sz="2200" dirty="0">
                <a:latin typeface="Open Sans"/>
                <a:ea typeface="+mn-lt"/>
                <a:cs typeface="+mn-lt"/>
              </a:rPr>
              <a:t>To select, recognize, and financially support </a:t>
            </a:r>
            <a:r>
              <a:rPr lang="en-US" sz="2200" u="sng" dirty="0">
                <a:latin typeface="Open Sans"/>
                <a:ea typeface="+mn-lt"/>
                <a:cs typeface="+mn-lt"/>
              </a:rPr>
              <a:t>early-career individuals</a:t>
            </a:r>
            <a:r>
              <a:rPr lang="en-US" sz="2200" dirty="0">
                <a:latin typeface="Open Sans"/>
                <a:ea typeface="+mn-lt"/>
                <a:cs typeface="+mn-lt"/>
              </a:rPr>
              <a:t> with the </a:t>
            </a:r>
            <a:r>
              <a:rPr lang="en-US" sz="2200" u="sng" dirty="0">
                <a:latin typeface="Open Sans"/>
                <a:ea typeface="+mn-lt"/>
                <a:cs typeface="+mn-lt"/>
              </a:rPr>
              <a:t>demonstrated potential</a:t>
            </a:r>
            <a:r>
              <a:rPr lang="en-US" sz="2200" dirty="0">
                <a:latin typeface="Open Sans"/>
                <a:ea typeface="+mn-lt"/>
                <a:cs typeface="+mn-lt"/>
              </a:rPr>
              <a:t> to be high achieving scientists and engineers</a:t>
            </a:r>
            <a:endParaRPr lang="en-US" sz="2200" u="sng" dirty="0">
              <a:latin typeface="Open Sans"/>
              <a:ea typeface="Open Sans"/>
              <a:cs typeface="Open Sans"/>
            </a:endParaRPr>
          </a:p>
          <a:p>
            <a:pPr lvl="1">
              <a:lnSpc>
                <a:spcPct val="100000"/>
              </a:lnSpc>
              <a:buClr>
                <a:schemeClr val="lt1"/>
              </a:buClr>
              <a:buSzPts val="2400"/>
            </a:pPr>
            <a:endParaRPr lang="en-US" sz="1000" dirty="0">
              <a:latin typeface="Open Sans"/>
            </a:endParaRPr>
          </a:p>
          <a:p>
            <a:pPr marL="685800" lvl="1" indent="-228600" algn="l" rtl="0">
              <a:lnSpc>
                <a:spcPct val="100000"/>
              </a:lnSpc>
              <a:spcBef>
                <a:spcPts val="500"/>
              </a:spcBef>
              <a:spcAft>
                <a:spcPts val="0"/>
              </a:spcAft>
              <a:buClr>
                <a:schemeClr val="lt1"/>
              </a:buClr>
              <a:buSzPts val="2400"/>
              <a:buChar char="•"/>
            </a:pPr>
            <a:r>
              <a:rPr lang="en-US" sz="2200" dirty="0">
                <a:latin typeface="Open Sans"/>
              </a:rPr>
              <a:t>To </a:t>
            </a:r>
            <a:r>
              <a:rPr lang="en-US" sz="2200" u="sng" dirty="0">
                <a:latin typeface="Open Sans"/>
              </a:rPr>
              <a:t>broaden participation</a:t>
            </a:r>
            <a:r>
              <a:rPr lang="en-US" sz="2200" dirty="0">
                <a:latin typeface="Open Sans"/>
              </a:rPr>
              <a:t> of the full spectrum of diverse talents in STEM</a:t>
            </a:r>
            <a:endParaRPr lang="en-US" sz="2200" dirty="0">
              <a:latin typeface="Open Sans"/>
              <a:ea typeface="Open Sans"/>
              <a:cs typeface="Open Sans"/>
            </a:endParaRPr>
          </a:p>
        </p:txBody>
      </p:sp>
      <p:sp>
        <p:nvSpPr>
          <p:cNvPr id="2" name="Title">
            <a:extLst>
              <a:ext uri="{FF2B5EF4-FFF2-40B4-BE49-F238E27FC236}">
                <a16:creationId xmlns:a16="http://schemas.microsoft.com/office/drawing/2014/main" id="{9C5B6242-78E1-B800-AD55-D84B2C3160F4}"/>
              </a:ext>
              <a:ext uri="{C183D7F6-B498-43B3-948B-1728B52AA6E4}">
                <adec:decorative xmlns:adec="http://schemas.microsoft.com/office/drawing/2017/decorative" val="1"/>
              </a:ext>
            </a:extLst>
          </p:cNvPr>
          <p:cNvSpPr txBox="1">
            <a:spLocks/>
          </p:cNvSpPr>
          <p:nvPr/>
        </p:nvSpPr>
        <p:spPr>
          <a:xfrm>
            <a:off x="4969257" y="244485"/>
            <a:ext cx="6593264" cy="1159821"/>
          </a:xfrm>
          <a:prstGeom prst="rect">
            <a:avLst/>
          </a:prstGeom>
          <a:noFill/>
          <a:ln w="12700">
            <a:noFill/>
          </a:ln>
        </p:spPr>
        <p:txBody>
          <a:bodyPr spcFirstLastPara="1" vert="horz" wrap="square" lIns="91425" tIns="45700" rIns="91425" bIns="45700" rtlCol="0" anchor="ctr" anchorCtr="0">
            <a:noAutofit/>
          </a:bodyPr>
          <a:lstStyle>
            <a:lvl1pPr algn="r" defTabSz="914400" rtl="0" eaLnBrk="1" latinLnBrk="0" hangingPunct="1">
              <a:lnSpc>
                <a:spcPct val="90000"/>
              </a:lnSpc>
              <a:spcBef>
                <a:spcPct val="0"/>
              </a:spcBef>
              <a:buNone/>
              <a:defRPr sz="4400" b="0" i="1" kern="1200">
                <a:solidFill>
                  <a:schemeClr val="bg1"/>
                </a:solidFill>
                <a:latin typeface="+mj-lt"/>
                <a:ea typeface="+mj-ea"/>
                <a:cs typeface="+mj-cs"/>
              </a:defRPr>
            </a:lvl1pPr>
          </a:lstStyle>
          <a:p>
            <a:pPr>
              <a:spcBef>
                <a:spcPts val="0"/>
              </a:spcBef>
              <a:buClr>
                <a:schemeClr val="accent4"/>
              </a:buClr>
              <a:buSzPts val="4400"/>
              <a:buFont typeface="Calibri"/>
              <a:buNone/>
            </a:pPr>
            <a:endParaRPr lang="en-US" sz="3600" dirty="0">
              <a:solidFill>
                <a:srgbClr val="D3B34E"/>
              </a:solidFill>
              <a:latin typeface="Open Sans" panose="020B0606030504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a:extLst>
              <a:ext uri="{C183D7F6-B498-43B3-948B-1728B52AA6E4}">
                <adec:decorative xmlns:adec="http://schemas.microsoft.com/office/drawing/2017/decorative" val="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Calibri"/>
              <a:buNone/>
            </a:pPr>
            <a:r>
              <a:rPr lang="en-US" b="0" dirty="0">
                <a:latin typeface="Calibri"/>
                <a:ea typeface="Calibri"/>
                <a:cs typeface="Calibri"/>
                <a:sym typeface="Calibri"/>
              </a:rPr>
              <a:t>NSF GRFP</a:t>
            </a:r>
            <a:endParaRPr dirty="0"/>
          </a:p>
        </p:txBody>
      </p:sp>
      <p:sp>
        <p:nvSpPr>
          <p:cNvPr id="223" name="Google Shape;223;p9">
            <a:extLst>
              <a:ext uri="{C183D7F6-B498-43B3-948B-1728B52AA6E4}">
                <adec:decorative xmlns:adec="http://schemas.microsoft.com/office/drawing/2017/decorative" val="1"/>
              </a:ext>
            </a:extLst>
          </p:cNvPr>
          <p:cNvSpPr>
            <a:spLocks noGrp="1"/>
          </p:cNvSpPr>
          <p:nvPr>
            <p:ph type="sldNum" sz="quarter" idx="10"/>
          </p:nvPr>
        </p:nvSpPr>
        <p:spPr>
          <a:prstGeom prst="ellipse">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9</a:t>
            </a:fld>
            <a:endParaRPr sz="1200" b="0" i="0" u="none" strike="noStrike" cap="none" dirty="0">
              <a:solidFill>
                <a:schemeClr val="lt1"/>
              </a:solidFill>
              <a:latin typeface="Calibri"/>
              <a:ea typeface="Calibri"/>
              <a:cs typeface="Calibri"/>
              <a:sym typeface="Calibri"/>
            </a:endParaRPr>
          </a:p>
        </p:txBody>
      </p:sp>
      <p:pic>
        <p:nvPicPr>
          <p:cNvPr id="222" name="Google Shape;222;p9">
            <a:extLst>
              <a:ext uri="{C183D7F6-B498-43B3-948B-1728B52AA6E4}">
                <adec:decorative xmlns:adec="http://schemas.microsoft.com/office/drawing/2017/decorative" val="1"/>
              </a:ext>
            </a:extLst>
          </p:cNvPr>
          <p:cNvPicPr preferRelativeResize="0"/>
          <p:nvPr/>
        </p:nvPicPr>
        <p:blipFill rotWithShape="1">
          <a:blip r:embed="rId3">
            <a:alphaModFix/>
          </a:blip>
          <a:srcRect l="35309" r="3933" b="-1"/>
          <a:stretch/>
        </p:blipFill>
        <p:spPr>
          <a:xfrm>
            <a:off x="5878849" y="10"/>
            <a:ext cx="6313150" cy="6857987"/>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
        <p:nvSpPr>
          <p:cNvPr id="221" name="Google Shape;221;p9"/>
          <p:cNvSpPr txBox="1">
            <a:spLocks noGrp="1"/>
          </p:cNvSpPr>
          <p:nvPr>
            <p:ph type="body" sz="quarter" idx="11"/>
          </p:nvPr>
        </p:nvSpPr>
        <p:spPr>
          <a:xfrm>
            <a:off x="414781" y="1705917"/>
            <a:ext cx="5213022" cy="36671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600"/>
              <a:buNone/>
            </a:pPr>
            <a:r>
              <a:rPr lang="en-US" sz="3200" b="1" dirty="0">
                <a:solidFill>
                  <a:schemeClr val="bg1"/>
                </a:solidFill>
                <a:latin typeface="Open Sans"/>
              </a:rPr>
              <a:t>Graduate Research Fellowship Program</a:t>
            </a:r>
            <a:endParaRPr sz="3200" b="1" dirty="0">
              <a:solidFill>
                <a:schemeClr val="bg1"/>
              </a:solidFill>
              <a:latin typeface="Open Sans"/>
            </a:endParaRPr>
          </a:p>
          <a:p>
            <a:pPr marL="0" lvl="0" indent="0" algn="ctr" rtl="0">
              <a:lnSpc>
                <a:spcPct val="90000"/>
              </a:lnSpc>
              <a:spcBef>
                <a:spcPts val="1000"/>
              </a:spcBef>
              <a:spcAft>
                <a:spcPts val="0"/>
              </a:spcAft>
              <a:buClr>
                <a:schemeClr val="lt1"/>
              </a:buClr>
              <a:buSzPts val="2800"/>
              <a:buNone/>
            </a:pPr>
            <a:r>
              <a:rPr lang="en-US" sz="3200" b="1" dirty="0">
                <a:solidFill>
                  <a:schemeClr val="bg1"/>
                </a:solidFill>
                <a:latin typeface="Open Sans"/>
              </a:rPr>
              <a:t>(GRFP)</a:t>
            </a:r>
            <a:endParaRPr sz="3200" b="1" dirty="0">
              <a:solidFill>
                <a:schemeClr val="bg1"/>
              </a:solidFill>
              <a:latin typeface="Open Sans"/>
            </a:endParaRPr>
          </a:p>
          <a:p>
            <a:pPr marL="0" lvl="0" indent="0" algn="ctr" rtl="0">
              <a:lnSpc>
                <a:spcPct val="90000"/>
              </a:lnSpc>
              <a:spcBef>
                <a:spcPts val="1000"/>
              </a:spcBef>
              <a:spcAft>
                <a:spcPts val="0"/>
              </a:spcAft>
              <a:buClr>
                <a:schemeClr val="lt1"/>
              </a:buClr>
              <a:buSzPts val="1050"/>
              <a:buNone/>
            </a:pPr>
            <a:endParaRPr sz="1600" b="1" dirty="0">
              <a:solidFill>
                <a:srgbClr val="D3B34E"/>
              </a:solidFill>
              <a:latin typeface="Open Sans"/>
            </a:endParaRPr>
          </a:p>
          <a:p>
            <a:pPr marL="0" lvl="0" indent="0" algn="ctr" rtl="0">
              <a:lnSpc>
                <a:spcPct val="90000"/>
              </a:lnSpc>
              <a:spcBef>
                <a:spcPts val="1000"/>
              </a:spcBef>
              <a:spcAft>
                <a:spcPts val="0"/>
              </a:spcAft>
              <a:buClr>
                <a:schemeClr val="accent4"/>
              </a:buClr>
              <a:buSzPts val="3200"/>
              <a:buNone/>
            </a:pPr>
            <a:r>
              <a:rPr lang="en-US" sz="3200" b="1" dirty="0">
                <a:solidFill>
                  <a:srgbClr val="D3B34E"/>
                </a:solidFill>
                <a:latin typeface="Open Sans"/>
              </a:rPr>
              <a:t>ELIGIBILITY</a:t>
            </a:r>
            <a:endParaRPr sz="3200" b="1" dirty="0">
              <a:solidFill>
                <a:srgbClr val="D3B34E"/>
              </a:solidFill>
              <a:latin typeface="Open Sans"/>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20CFDF79B2E8459FE7F29F55C272FD" ma:contentTypeVersion="13" ma:contentTypeDescription="Create a new document." ma:contentTypeScope="" ma:versionID="3647e520c5107aac7300b9750ed6d94a">
  <xsd:schema xmlns:xsd="http://www.w3.org/2001/XMLSchema" xmlns:xs="http://www.w3.org/2001/XMLSchema" xmlns:p="http://schemas.microsoft.com/office/2006/metadata/properties" xmlns:ns2="f1902935-c395-4d85-b1dc-a1b81a6d1feb" xmlns:ns3="95b96376-f3dd-431a-8eb7-b39b7780345f" targetNamespace="http://schemas.microsoft.com/office/2006/metadata/properties" ma:root="true" ma:fieldsID="473584510e1832fe9e3cd107127a1582" ns2:_="" ns3:_="">
    <xsd:import namespace="f1902935-c395-4d85-b1dc-a1b81a6d1feb"/>
    <xsd:import namespace="95b96376-f3dd-431a-8eb7-b39b778034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902935-c395-4d85-b1dc-a1b81a6d1f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23960b3-8d78-4481-b360-8436e3ff89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b96376-f3dd-431a-8eb7-b39b7780345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4602f0f-e952-42b6-aa03-22c8924e10e4}" ma:internalName="TaxCatchAll" ma:showField="CatchAllData" ma:web="95b96376-f3dd-431a-8eb7-b39b778034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5b96376-f3dd-431a-8eb7-b39b7780345f" xsi:nil="true"/>
    <lcf76f155ced4ddcb4097134ff3c332f xmlns="f1902935-c395-4d85-b1dc-a1b81a6d1fe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662AB40-BCCB-4B29-A9D0-94E27426A3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902935-c395-4d85-b1dc-a1b81a6d1feb"/>
    <ds:schemaRef ds:uri="95b96376-f3dd-431a-8eb7-b39b778034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762A02-574B-48E3-A14A-91ED34629383}">
  <ds:schemaRefs>
    <ds:schemaRef ds:uri="http://schemas.microsoft.com/sharepoint/v3/contenttype/forms"/>
  </ds:schemaRefs>
</ds:datastoreItem>
</file>

<file path=customXml/itemProps3.xml><?xml version="1.0" encoding="utf-8"?>
<ds:datastoreItem xmlns:ds="http://schemas.openxmlformats.org/officeDocument/2006/customXml" ds:itemID="{4B1ABCFB-C21C-4036-9CF6-7618126A02D6}">
  <ds:schemaRefs>
    <ds:schemaRef ds:uri="http://purl.org/dc/elements/1.1/"/>
    <ds:schemaRef ds:uri="http://purl.org/dc/terms/"/>
    <ds:schemaRef ds:uri="http://schemas.microsoft.com/office/2006/documentManagement/types"/>
    <ds:schemaRef ds:uri="95b96376-f3dd-431a-8eb7-b39b7780345f"/>
    <ds:schemaRef ds:uri="http://schemas.microsoft.com/office/infopath/2007/PartnerControls"/>
    <ds:schemaRef ds:uri="http://purl.org/dc/dcmitype/"/>
    <ds:schemaRef ds:uri="http://schemas.openxmlformats.org/package/2006/metadata/core-properties"/>
    <ds:schemaRef ds:uri="f1902935-c395-4d85-b1dc-a1b81a6d1feb"/>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9753</TotalTime>
  <Words>1608</Words>
  <Application>Microsoft Office PowerPoint</Application>
  <PresentationFormat>Widescreen</PresentationFormat>
  <Paragraphs>246</Paragraphs>
  <Slides>27</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Apple Symbols</vt:lpstr>
      <vt:lpstr>Arial</vt:lpstr>
      <vt:lpstr>Arial,Sans-Serif</vt:lpstr>
      <vt:lpstr>Calibri</vt:lpstr>
      <vt:lpstr>Calibri Light</vt:lpstr>
      <vt:lpstr>Microsoft Sans Serif</vt:lpstr>
      <vt:lpstr>Open sans</vt:lpstr>
      <vt:lpstr>Open sans</vt:lpstr>
      <vt:lpstr>Times New Roman</vt:lpstr>
      <vt:lpstr>Tw Cen MT</vt:lpstr>
      <vt:lpstr>Office Theme</vt:lpstr>
      <vt:lpstr>Division of Graduate Education     (DGE)    Graduate Research Fellowship Program (GRFP) NSFGRFP.org</vt:lpstr>
      <vt:lpstr>Graduate Research Fellowship Program (GRFP)</vt:lpstr>
      <vt:lpstr>About GRFP</vt:lpstr>
      <vt:lpstr>About NSF GRFP</vt:lpstr>
      <vt:lpstr>National Science Foundation</vt:lpstr>
      <vt:lpstr>NSF Graduate Research Fellowship</vt:lpstr>
      <vt:lpstr>GRFP Benefits </vt:lpstr>
      <vt:lpstr>GRFP Goals</vt:lpstr>
      <vt:lpstr>NSF GRFP</vt:lpstr>
      <vt:lpstr>GRFP Eligibility   NSF Solicitation 24-591</vt:lpstr>
      <vt:lpstr>Ineligible Degree Programs</vt:lpstr>
      <vt:lpstr>Ineligible Areas of Study and Proposed Research*</vt:lpstr>
      <vt:lpstr>Graduate Research Fellowship Program (GRFP)  Application Package</vt:lpstr>
      <vt:lpstr>GRFP Application</vt:lpstr>
      <vt:lpstr>GRFP Application Specifics</vt:lpstr>
      <vt:lpstr>Example GRFP Application Timeline</vt:lpstr>
      <vt:lpstr>1) Personal, Relevant Background &amp; Goals 2) Research Statement </vt:lpstr>
      <vt:lpstr>Personal, Relevant  Background &amp; Goals</vt:lpstr>
      <vt:lpstr>Research Statement</vt:lpstr>
      <vt:lpstr>Reference Letters &amp; Transcripts</vt:lpstr>
      <vt:lpstr>Graduate Research Fellowship Program (GRFP)  Review Criteria</vt:lpstr>
      <vt:lpstr>Comprehensive Review    National Science Board Merit Review Criteria</vt:lpstr>
      <vt:lpstr>Comprehensive Review    National Science Board Merit Review Criteria</vt:lpstr>
      <vt:lpstr>Intellectual Merit Potential to advance knowledge</vt:lpstr>
      <vt:lpstr>Broader Impacts Potential impact of the individual or  research on society </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Justin (Contractor)</dc:creator>
  <cp:lastModifiedBy>karen aye</cp:lastModifiedBy>
  <cp:revision>228</cp:revision>
  <dcterms:created xsi:type="dcterms:W3CDTF">2022-11-03T20:43:05Z</dcterms:created>
  <dcterms:modified xsi:type="dcterms:W3CDTF">2024-07-18T15:40:58Z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10d42455-4b13-4e25-a53c-2226ea179d9d</vt:lpwstr>
  </property>
  <property fmtid="{D5CDD505-2E9C-101B-9397-08002B2CF9AE}" pid="3" name="ContainsCUI">
    <vt:lpwstr>No</vt:lpwstr>
  </property>
  <property fmtid="{D5CDD505-2E9C-101B-9397-08002B2CF9AE}" pid="4" name="ContentTypeId">
    <vt:lpwstr>0x010100F020CFDF79B2E8459FE7F29F55C272FD</vt:lpwstr>
  </property>
  <property fmtid="{D5CDD505-2E9C-101B-9397-08002B2CF9AE}" pid="5" name="MediaServiceImageTags">
    <vt:lpwstr/>
  </property>
</Properties>
</file>